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2" r:id="rId4"/>
    <p:sldId id="258" r:id="rId5"/>
    <p:sldId id="270" r:id="rId6"/>
    <p:sldId id="264" r:id="rId7"/>
    <p:sldId id="261" r:id="rId8"/>
    <p:sldId id="272" r:id="rId9"/>
    <p:sldId id="259" r:id="rId10"/>
    <p:sldId id="267" r:id="rId11"/>
    <p:sldId id="276" r:id="rId12"/>
    <p:sldId id="265" r:id="rId13"/>
    <p:sldId id="277" r:id="rId14"/>
    <p:sldId id="280" r:id="rId15"/>
    <p:sldId id="268" r:id="rId16"/>
    <p:sldId id="269" r:id="rId17"/>
    <p:sldId id="281" r:id="rId18"/>
    <p:sldId id="260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524" autoAdjust="0"/>
    <p:restoredTop sz="94660"/>
  </p:normalViewPr>
  <p:slideViewPr>
    <p:cSldViewPr snapToGrid="0">
      <p:cViewPr>
        <p:scale>
          <a:sx n="60" d="100"/>
          <a:sy n="60" d="100"/>
        </p:scale>
        <p:origin x="-715" y="-5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 населения территории с.Звенигородка  </a:t>
            </a:r>
          </a:p>
          <a:p>
            <a:pPr>
              <a:defRPr/>
            </a:pPr>
            <a:r>
              <a:rPr lang="ru-RU"/>
              <a:t>(конец </a:t>
            </a:r>
            <a:r>
              <a:rPr lang="el-GR"/>
              <a:t>ΧΙΧ</a:t>
            </a:r>
            <a:r>
              <a:rPr lang="ru-RU"/>
              <a:t> - </a:t>
            </a:r>
            <a:r>
              <a:rPr lang="el-GR"/>
              <a:t>ΧΧ</a:t>
            </a:r>
            <a:r>
              <a:rPr lang="ru-RU"/>
              <a:t> вв.)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(количество человек</a:t>
            </a:r>
            <a:r>
              <a:rPr lang="ru-RU" b="0">
                <a:latin typeface="Times New Roman" pitchFamily="18" charset="0"/>
                <a:cs typeface="Times New Roman" pitchFamily="18" charset="0"/>
              </a:rPr>
              <a:t>)</a:t>
            </a: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5.1253788766183368E-2"/>
          <c:y val="0.12886811358759304"/>
          <c:w val="0.83792509279874805"/>
          <c:h val="0.778942952511762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эстонцы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1890 г.</c:v>
                </c:pt>
                <c:pt idx="1">
                  <c:v>1898 г.</c:v>
                </c:pt>
                <c:pt idx="2">
                  <c:v>1904 г. </c:v>
                </c:pt>
                <c:pt idx="3">
                  <c:v>1929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украинцы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1890 г.</c:v>
                </c:pt>
                <c:pt idx="1">
                  <c:v>1898 г.</c:v>
                </c:pt>
                <c:pt idx="2">
                  <c:v>1904 г. </c:v>
                </c:pt>
                <c:pt idx="3">
                  <c:v>1929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белоруссы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1890 г.</c:v>
                </c:pt>
                <c:pt idx="1">
                  <c:v>1898 г.</c:v>
                </c:pt>
                <c:pt idx="2">
                  <c:v>1904 г. </c:v>
                </c:pt>
                <c:pt idx="3">
                  <c:v>1929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казахи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1890 г.</c:v>
                </c:pt>
                <c:pt idx="1">
                  <c:v>1898 г.</c:v>
                </c:pt>
                <c:pt idx="2">
                  <c:v>1904 г. </c:v>
                </c:pt>
                <c:pt idx="3">
                  <c:v>1929 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50</c:v>
                </c:pt>
                <c:pt idx="3">
                  <c:v>55</c:v>
                </c:pt>
              </c:numCache>
            </c:numRef>
          </c:val>
        </c:ser>
        <c:dLbls>
          <c:showVal val="1"/>
        </c:dLbls>
        <c:shape val="box"/>
        <c:axId val="79954304"/>
        <c:axId val="79955840"/>
        <c:axId val="0"/>
      </c:bar3DChart>
      <c:catAx>
        <c:axId val="799543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9955840"/>
        <c:crosses val="autoZero"/>
        <c:auto val="1"/>
        <c:lblAlgn val="ctr"/>
        <c:lblOffset val="100"/>
      </c:catAx>
      <c:valAx>
        <c:axId val="799558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99543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Численность населения территории с.Звенигородка  </a:t>
            </a:r>
          </a:p>
          <a:p>
            <a:pPr>
              <a:defRPr/>
            </a:pPr>
            <a:r>
              <a:rPr lang="ru-RU" dirty="0" smtClean="0"/>
              <a:t>(</a:t>
            </a:r>
            <a:r>
              <a:rPr lang="el-GR" dirty="0" smtClean="0"/>
              <a:t>ΧΧ</a:t>
            </a:r>
            <a:r>
              <a:rPr lang="ru-RU" dirty="0" smtClean="0"/>
              <a:t> </a:t>
            </a:r>
            <a:r>
              <a:rPr lang="ru-RU" dirty="0"/>
              <a:t>вв.)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(количество человек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)</a:t>
            </a: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5.1253788766183368E-2"/>
          <c:y val="0.12886811358759298"/>
          <c:w val="0.83792509279874783"/>
          <c:h val="0.778942952511762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эстонцы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2"/>
                <c:pt idx="0">
                  <c:v>1957 г.</c:v>
                </c:pt>
                <c:pt idx="1">
                  <c:v>1990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украинцы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2"/>
                <c:pt idx="0">
                  <c:v>1957 г.</c:v>
                </c:pt>
                <c:pt idx="1">
                  <c:v>1990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354</c:v>
                </c:pt>
                <c:pt idx="1">
                  <c:v>520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белоруссы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2"/>
                <c:pt idx="0">
                  <c:v>1957 г.</c:v>
                </c:pt>
                <c:pt idx="1">
                  <c:v>1990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64</c:v>
                </c:pt>
                <c:pt idx="1">
                  <c:v>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казахи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2"/>
                <c:pt idx="0">
                  <c:v>1957 г.</c:v>
                </c:pt>
                <c:pt idx="1">
                  <c:v>1990 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1000</c:v>
                </c:pt>
                <c:pt idx="1">
                  <c:v>1745</c:v>
                </c:pt>
              </c:numCache>
            </c:numRef>
          </c:val>
        </c:ser>
        <c:dLbls>
          <c:showVal val="1"/>
        </c:dLbls>
        <c:shape val="box"/>
        <c:axId val="83940864"/>
        <c:axId val="83942400"/>
        <c:axId val="0"/>
      </c:bar3DChart>
      <c:catAx>
        <c:axId val="839408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3942400"/>
        <c:crosses val="autoZero"/>
        <c:auto val="1"/>
        <c:lblAlgn val="ctr"/>
        <c:lblOffset val="100"/>
      </c:catAx>
      <c:valAx>
        <c:axId val="839424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39408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 населения территории с.Звенигородка ( с 2007 г. а.Тайбай).</a:t>
            </a: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5.7152365065684947E-2"/>
          <c:y val="0.16614621746205291"/>
          <c:w val="0.93013707339953267"/>
          <c:h val="0.6945975881575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казахи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2003 г. </c:v>
                </c:pt>
                <c:pt idx="2">
                  <c:v>2005 г.</c:v>
                </c:pt>
                <c:pt idx="3">
                  <c:v>2008 г</c:v>
                </c:pt>
                <c:pt idx="4">
                  <c:v>2013 г.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500</c:v>
                </c:pt>
                <c:pt idx="1">
                  <c:v>508</c:v>
                </c:pt>
                <c:pt idx="2">
                  <c:v>633</c:v>
                </c:pt>
                <c:pt idx="3">
                  <c:v>725</c:v>
                </c:pt>
                <c:pt idx="4">
                  <c:v>1823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русские 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2003 г. </c:v>
                </c:pt>
                <c:pt idx="2">
                  <c:v>2005 г.</c:v>
                </c:pt>
                <c:pt idx="3">
                  <c:v>2008 г</c:v>
                </c:pt>
                <c:pt idx="4">
                  <c:v>2013 г.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251</c:v>
                </c:pt>
                <c:pt idx="1">
                  <c:v>257</c:v>
                </c:pt>
                <c:pt idx="2">
                  <c:v>264</c:v>
                </c:pt>
                <c:pt idx="3">
                  <c:v>288</c:v>
                </c:pt>
                <c:pt idx="4">
                  <c:v>121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украинцы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2003 г. </c:v>
                </c:pt>
                <c:pt idx="2">
                  <c:v>2005 г.</c:v>
                </c:pt>
                <c:pt idx="3">
                  <c:v>2008 г</c:v>
                </c:pt>
                <c:pt idx="4">
                  <c:v>2013 г.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300</c:v>
                </c:pt>
                <c:pt idx="1">
                  <c:v>333</c:v>
                </c:pt>
                <c:pt idx="2">
                  <c:v>349</c:v>
                </c:pt>
                <c:pt idx="3">
                  <c:v>393</c:v>
                </c:pt>
                <c:pt idx="4">
                  <c:v>172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белорусы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2003 г. </c:v>
                </c:pt>
                <c:pt idx="2">
                  <c:v>2005 г.</c:v>
                </c:pt>
                <c:pt idx="3">
                  <c:v>2008 г</c:v>
                </c:pt>
                <c:pt idx="4">
                  <c:v>2013 г. 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27</c:v>
                </c:pt>
                <c:pt idx="3">
                  <c:v>27</c:v>
                </c:pt>
                <c:pt idx="4">
                  <c:v>28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немцы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2003 г. </c:v>
                </c:pt>
                <c:pt idx="2">
                  <c:v>2005 г.</c:v>
                </c:pt>
                <c:pt idx="3">
                  <c:v>2008 г</c:v>
                </c:pt>
                <c:pt idx="4">
                  <c:v>2013 г. 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38</c:v>
                </c:pt>
                <c:pt idx="1">
                  <c:v>47</c:v>
                </c:pt>
                <c:pt idx="2">
                  <c:v>53</c:v>
                </c:pt>
                <c:pt idx="3">
                  <c:v>65</c:v>
                </c:pt>
                <c:pt idx="4">
                  <c:v>66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татары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2003 г. </c:v>
                </c:pt>
                <c:pt idx="2">
                  <c:v>2005 г.</c:v>
                </c:pt>
                <c:pt idx="3">
                  <c:v>2008 г</c:v>
                </c:pt>
                <c:pt idx="4">
                  <c:v>2013 г. 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другие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2003 г. </c:v>
                </c:pt>
                <c:pt idx="2">
                  <c:v>2005 г.</c:v>
                </c:pt>
                <c:pt idx="3">
                  <c:v>2008 г</c:v>
                </c:pt>
                <c:pt idx="4">
                  <c:v>2013 г. 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dLbls>
          <c:showVal val="1"/>
        </c:dLbls>
        <c:shape val="box"/>
        <c:axId val="84287872"/>
        <c:axId val="84289408"/>
        <c:axId val="0"/>
      </c:bar3DChart>
      <c:catAx>
        <c:axId val="842878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4289408"/>
        <c:crosses val="autoZero"/>
        <c:auto val="1"/>
        <c:lblAlgn val="ctr"/>
        <c:lblOffset val="100"/>
      </c:catAx>
      <c:valAx>
        <c:axId val="84289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42878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Информация</a:t>
            </a:r>
            <a:r>
              <a:rPr lang="ru-RU" baseline="0"/>
              <a:t> по переселенцам на территорию с.Звенигородка. </a:t>
            </a:r>
            <a:endParaRPr lang="ru-RU"/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5.7152365065684947E-2"/>
          <c:y val="0.16614621746205291"/>
          <c:w val="0.930137073399533"/>
          <c:h val="0.6945975881575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 прибыло на территорию села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2005-2009 г.</c:v>
                </c:pt>
                <c:pt idx="1">
                  <c:v>2010 г.</c:v>
                </c:pt>
                <c:pt idx="2">
                  <c:v>2011 г.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125</c:v>
                </c:pt>
                <c:pt idx="1">
                  <c:v>14</c:v>
                </c:pt>
                <c:pt idx="2">
                  <c:v>5</c:v>
                </c:pt>
              </c:numCache>
            </c:numRef>
          </c:val>
        </c:ser>
        <c:dLbls>
          <c:showVal val="1"/>
        </c:dLbls>
        <c:shape val="box"/>
        <c:axId val="88095360"/>
        <c:axId val="88097152"/>
        <c:axId val="0"/>
      </c:bar3DChart>
      <c:catAx>
        <c:axId val="88095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8097152"/>
        <c:crosses val="autoZero"/>
        <c:auto val="1"/>
        <c:lblAlgn val="ctr"/>
        <c:lblOffset val="100"/>
      </c:catAx>
      <c:valAx>
        <c:axId val="88097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8095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964342601921357"/>
          <c:y val="0.91281743066671261"/>
          <c:w val="0.37512305593790435"/>
          <c:h val="4.3038990961086772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1B4DD-9ED0-453B-ABF6-7F16DAF2942E}" type="datetimeFigureOut">
              <a:rPr lang="ru-RU" smtClean="0"/>
              <a:pPr/>
              <a:t>14.08.2016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55738-CCEA-48B4-B347-A976C1C5E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4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81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813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16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813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830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830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83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1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83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830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830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83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813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935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81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9D68-C015-4F82-B843-DF7F2AA09BAF}" type="datetime1">
              <a:rPr lang="ru-RU" smtClean="0"/>
              <a:pPr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99BC-F685-4931-9547-A687FCD7EAF2}" type="datetime1">
              <a:rPr lang="ru-RU" smtClean="0"/>
              <a:pPr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ECE7-B17E-4D08-89BF-E1BC0B0A5776}" type="datetime1">
              <a:rPr lang="ru-RU" smtClean="0"/>
              <a:pPr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BD3F-FD85-4C9A-BAA1-4D0BCFBF7404}" type="datetime1">
              <a:rPr lang="ru-RU" smtClean="0"/>
              <a:pPr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C2D-B790-427F-A917-700BDF56E983}" type="datetime1">
              <a:rPr lang="ru-RU" smtClean="0"/>
              <a:pPr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079-C97B-4882-9CF0-71F83213A903}" type="datetime1">
              <a:rPr lang="ru-RU" smtClean="0"/>
              <a:pPr/>
              <a:t>14.08.2016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FA47-6701-4A39-B82C-291B67DDFE64}" type="datetime1">
              <a:rPr lang="ru-RU" smtClean="0"/>
              <a:pPr/>
              <a:t>14.08.2016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DA1-285D-4CF2-B8FB-32FA4F717957}" type="datetime1">
              <a:rPr lang="ru-RU" smtClean="0"/>
              <a:pPr/>
              <a:t>14.08.2016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8FA9-59E2-420C-871F-ACB9166C47E8}" type="datetime1">
              <a:rPr lang="ru-RU" smtClean="0"/>
              <a:pPr/>
              <a:t>14.08.2016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320A-C1C2-4BDB-A7B8-F56029AB9B5F}" type="datetime1">
              <a:rPr lang="ru-RU" smtClean="0"/>
              <a:pPr/>
              <a:t>14.08.2016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C0B-9996-4FF9-947F-3B8F190AC956}" type="datetime1">
              <a:rPr lang="ru-RU" smtClean="0"/>
              <a:pPr/>
              <a:t>14.08.2016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1BF90-A50D-41F2-9194-2DCDC27E64D1}" type="datetime1">
              <a:rPr lang="ru-RU" smtClean="0"/>
              <a:pPr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0" y="495300"/>
            <a:ext cx="8864600" cy="5748020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3200" y="795394"/>
            <a:ext cx="87249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4000" b="1" dirty="0" smtClean="0"/>
          </a:p>
          <a:p>
            <a:pPr algn="ctr"/>
            <a:r>
              <a:rPr lang="kk-KZ" sz="4000" b="1" dirty="0" smtClean="0"/>
              <a:t>«Путешествие по аулу </a:t>
            </a:r>
            <a:r>
              <a:rPr lang="kk-KZ" sz="4000" b="1" dirty="0" smtClean="0"/>
              <a:t>Тайбай»</a:t>
            </a:r>
          </a:p>
          <a:p>
            <a:pPr algn="ctr"/>
            <a:endParaRPr lang="kk-KZ" sz="4000" b="1" dirty="0" smtClean="0"/>
          </a:p>
          <a:p>
            <a:pPr algn="r"/>
            <a:r>
              <a:rPr lang="kk-KZ" sz="1600" b="1" dirty="0" smtClean="0"/>
              <a:t>Акмолинская область</a:t>
            </a:r>
          </a:p>
          <a:p>
            <a:pPr algn="r"/>
            <a:r>
              <a:rPr lang="kk-KZ" sz="1600" b="1" dirty="0" smtClean="0"/>
              <a:t>Ерейментауский район</a:t>
            </a:r>
          </a:p>
          <a:p>
            <a:pPr algn="r"/>
            <a:r>
              <a:rPr lang="kk-KZ" sz="1600" b="1" dirty="0" smtClean="0"/>
              <a:t>а.Тайбай</a:t>
            </a:r>
          </a:p>
          <a:p>
            <a:pPr algn="r"/>
            <a:r>
              <a:rPr lang="kk-KZ" sz="1600" b="1" dirty="0" smtClean="0"/>
              <a:t>КГУ “Тайбайская средняя школа”</a:t>
            </a:r>
          </a:p>
          <a:p>
            <a:pPr algn="r"/>
            <a:r>
              <a:rPr lang="ru-RU" sz="1600" b="1" dirty="0" smtClean="0"/>
              <a:t>Республиканский дистанционный интернет-конкурс «Путешествие и туризм»</a:t>
            </a:r>
          </a:p>
          <a:p>
            <a:pPr algn="r"/>
            <a:r>
              <a:rPr lang="ru-RU" sz="1600" b="1" dirty="0" smtClean="0"/>
              <a:t>Номинация «Путешествие по …»</a:t>
            </a:r>
          </a:p>
          <a:p>
            <a:pPr algn="r"/>
            <a:r>
              <a:rPr lang="ru-RU" sz="1600" b="1" dirty="0" err="1" smtClean="0"/>
              <a:t>Янцен</a:t>
            </a:r>
            <a:r>
              <a:rPr lang="ru-RU" sz="1600" b="1" dirty="0" smtClean="0"/>
              <a:t> Анна</a:t>
            </a:r>
          </a:p>
          <a:p>
            <a:pPr algn="r"/>
            <a:r>
              <a:rPr lang="ru-RU" sz="1600" b="1" dirty="0" smtClean="0"/>
              <a:t>15 лет</a:t>
            </a:r>
          </a:p>
          <a:p>
            <a:pPr algn="r"/>
            <a:r>
              <a:rPr lang="en-US" sz="1600" b="1" dirty="0" smtClean="0"/>
              <a:t>DANIILA_01@mail.ru</a:t>
            </a:r>
            <a:endParaRPr lang="ru-RU" sz="1600" b="1" dirty="0" smtClean="0"/>
          </a:p>
          <a:p>
            <a:pPr algn="r"/>
            <a:r>
              <a:rPr lang="kk-KZ" sz="1600" b="1" dirty="0" smtClean="0"/>
              <a:t> Руководитель:  Кирсакова Ольга Владимировна</a:t>
            </a:r>
            <a:endParaRPr lang="en-US" sz="1600" b="1" dirty="0" smtClean="0"/>
          </a:p>
          <a:p>
            <a:pPr algn="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истории КГУ «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Тайбайской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средней школы»</a:t>
            </a:r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549639" y="6076733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15482" y="618148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6" name="Рисунок 5" descr="https://dg55.mycdn.me/image?t=0&amp;bid=228801380280&amp;id=228801380280&amp;plc=WEB&amp;tkn=*7NThzrjF8OORNNycKquATDCU8Rk"/>
          <p:cNvPicPr/>
          <p:nvPr/>
        </p:nvPicPr>
        <p:blipFill>
          <a:blip r:embed="rId4" cstate="print"/>
          <a:srcRect l="12222" t="3704" r="4815" b="11111"/>
          <a:stretch>
            <a:fillRect/>
          </a:stretch>
        </p:blipFill>
        <p:spPr bwMode="auto">
          <a:xfrm>
            <a:off x="0" y="4114800"/>
            <a:ext cx="347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8610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549639" y="6076733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15482" y="618148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28792" y="241571"/>
          <a:ext cx="8810256" cy="636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8886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152400" y="266700"/>
            <a:ext cx="8788400" cy="6197600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8600" y="465194"/>
            <a:ext cx="87249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1961 году на территории села был сформирован совхоз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Ерментауский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Свое название он получил от начавшего строительство молодого города Ерментау, который находился в 14 километрах от села. Совхоз просуществовал до его реорганизации  1997 года. </a:t>
            </a:r>
          </a:p>
        </p:txBody>
      </p:sp>
      <p:sp>
        <p:nvSpPr>
          <p:cNvPr id="14" name="Овал 13"/>
          <p:cNvSpPr/>
          <p:nvPr/>
        </p:nvSpPr>
        <p:spPr>
          <a:xfrm>
            <a:off x="8549639" y="6076733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15482" y="618148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68682" y="1949460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Новостройки </a:t>
            </a:r>
            <a:endParaRPr lang="ru-RU" b="1" dirty="0"/>
          </a:p>
        </p:txBody>
      </p:sp>
      <p:pic>
        <p:nvPicPr>
          <p:cNvPr id="8" name="Picture 8" descr="C:\Documents and Settings\Admin\Рабочий стол\научная работа\фото музей\S8002159.JPG"/>
          <p:cNvPicPr>
            <a:picLocks noChangeAspect="1" noChangeArrowheads="1"/>
          </p:cNvPicPr>
          <p:nvPr/>
        </p:nvPicPr>
        <p:blipFill>
          <a:blip r:embed="rId4" cstate="print"/>
          <a:srcRect t="8850" r="2099" b="15927"/>
          <a:stretch>
            <a:fillRect/>
          </a:stretch>
        </p:blipFill>
        <p:spPr bwMode="auto">
          <a:xfrm>
            <a:off x="290482" y="2451096"/>
            <a:ext cx="2479319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C:\Documents and Settings\Admin\Рабочий стол\научная работа\фото музей\S80021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1516" y="2400296"/>
            <a:ext cx="2400208" cy="1800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Documents and Settings\Admin\Рабочий стол\научная работа\фото музей\S80021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2374" y="2400296"/>
            <a:ext cx="2405079" cy="180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9" descr="C:\Documents and Settings\Admin\Рабочий стол\научная работа\фото музей\S80021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5108" y="4692660"/>
            <a:ext cx="2571768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6" descr="C:\Documents and Settings\Admin\Рабочий стол\научная работа\фото музей\S80021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2062" y="4633922"/>
            <a:ext cx="2495459" cy="1871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886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0" y="-1"/>
            <a:ext cx="9274628" cy="646076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026" name="Picture 2" descr="C:\Documents and Settings\Admin\Рабочий стол\научная работа\фото музей\S8002129.JPG"/>
          <p:cNvPicPr>
            <a:picLocks noChangeAspect="1" noChangeArrowheads="1"/>
          </p:cNvPicPr>
          <p:nvPr/>
        </p:nvPicPr>
        <p:blipFill>
          <a:blip r:embed="rId4" cstate="print"/>
          <a:srcRect l="6596" r="7520" b="16623"/>
          <a:stretch>
            <a:fillRect/>
          </a:stretch>
        </p:blipFill>
        <p:spPr bwMode="auto">
          <a:xfrm>
            <a:off x="284814" y="584615"/>
            <a:ext cx="2758189" cy="20082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92905" y="179883"/>
            <a:ext cx="2488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Из истории села 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9607" y="2668249"/>
            <a:ext cx="161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Дом культуры</a:t>
            </a:r>
            <a:endParaRPr lang="ru-RU" b="1" dirty="0"/>
          </a:p>
        </p:txBody>
      </p:sp>
      <p:pic>
        <p:nvPicPr>
          <p:cNvPr id="1027" name="Picture 3" descr="C:\Documents and Settings\Admin\Рабочий стол\научная работа\фото музей\S8002134.JPG"/>
          <p:cNvPicPr>
            <a:picLocks noChangeAspect="1" noChangeArrowheads="1"/>
          </p:cNvPicPr>
          <p:nvPr/>
        </p:nvPicPr>
        <p:blipFill>
          <a:blip r:embed="rId5" cstate="print"/>
          <a:srcRect l="8475" t="9605" r="12712" b="14124"/>
          <a:stretch>
            <a:fillRect/>
          </a:stretch>
        </p:blipFill>
        <p:spPr bwMode="auto">
          <a:xfrm>
            <a:off x="3297837" y="599608"/>
            <a:ext cx="3180579" cy="230848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92708" y="5801193"/>
            <a:ext cx="315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Животноводческий комплекс</a:t>
            </a:r>
            <a:endParaRPr lang="ru-RU" b="1" dirty="0"/>
          </a:p>
        </p:txBody>
      </p:sp>
      <p:pic>
        <p:nvPicPr>
          <p:cNvPr id="1028" name="Picture 4" descr="C:\Documents and Settings\Admin\Рабочий стол\научная работа\фото музей\S8002139.JPG"/>
          <p:cNvPicPr>
            <a:picLocks noChangeAspect="1" noChangeArrowheads="1"/>
          </p:cNvPicPr>
          <p:nvPr/>
        </p:nvPicPr>
        <p:blipFill>
          <a:blip r:embed="rId6" cstate="print"/>
          <a:srcRect t="16858" r="2682" b="15709"/>
          <a:stretch>
            <a:fillRect/>
          </a:stretch>
        </p:blipFill>
        <p:spPr bwMode="auto">
          <a:xfrm>
            <a:off x="274820" y="3267855"/>
            <a:ext cx="2570771" cy="1828799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научная работа\фото музей\S8002146.JPG"/>
          <p:cNvPicPr>
            <a:picLocks noChangeAspect="1" noChangeArrowheads="1"/>
          </p:cNvPicPr>
          <p:nvPr/>
        </p:nvPicPr>
        <p:blipFill>
          <a:blip r:embed="rId7" cstate="print"/>
          <a:srcRect l="14082" t="15190" r="19462" b="21835"/>
          <a:stretch>
            <a:fillRect/>
          </a:stretch>
        </p:blipFill>
        <p:spPr bwMode="auto">
          <a:xfrm>
            <a:off x="3387778" y="3582650"/>
            <a:ext cx="2952836" cy="209862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454577" y="298554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Парк</a:t>
            </a:r>
            <a:endParaRPr lang="ru-RU" b="1" dirty="0"/>
          </a:p>
        </p:txBody>
      </p:sp>
      <p:pic>
        <p:nvPicPr>
          <p:cNvPr id="1030" name="Picture 6" descr="C:\Documents and Settings\Admin\Рабочий стол\научная работа\фото музей\сканирование0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6486" y="3267853"/>
            <a:ext cx="2407652" cy="1843791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научная работа\фото музей\S80021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5649" y="599607"/>
            <a:ext cx="2518351" cy="188876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120328" y="2518347"/>
            <a:ext cx="16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Детский садик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29390" y="5216578"/>
            <a:ext cx="126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Универмаг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70427" y="5216577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Микрорайон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8648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152400" y="266700"/>
            <a:ext cx="8788400" cy="6197600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8600" y="465194"/>
            <a:ext cx="87249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 2007 году  с. Звенигородка было переименовано в аул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Тайбай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 целью возрождения исторического прошлого, национальной культуры, этнического происхождения и возвращения исторических названий населенным пунктам, было принято решение о переименовании села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549639" y="6076733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15482" y="618148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4034" name="Picture 2" descr="G:\музей\летопись а. тайбай\школа .jpg"/>
          <p:cNvPicPr>
            <a:picLocks noChangeAspect="1" noChangeArrowheads="1"/>
          </p:cNvPicPr>
          <p:nvPr/>
        </p:nvPicPr>
        <p:blipFill>
          <a:blip r:embed="rId4" cstate="print"/>
          <a:srcRect t="5405" b="24324"/>
          <a:stretch>
            <a:fillRect/>
          </a:stretch>
        </p:blipFill>
        <p:spPr bwMode="auto">
          <a:xfrm>
            <a:off x="355600" y="2172730"/>
            <a:ext cx="2908300" cy="2043670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Рабочий стол\свежые 2014-2015 фотки\DSC001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7101" y="1714500"/>
            <a:ext cx="288607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https://dg55.mycdn.me/image?t=0&amp;bid=387958556600&amp;id=387958556600&amp;plc=WEB&amp;tkn=*r-JpNMkgUudPG8G8YZQZ2TdAs9g"/>
          <p:cNvPicPr>
            <a:picLocks noChangeAspect="1" noChangeArrowheads="1"/>
          </p:cNvPicPr>
          <p:nvPr/>
        </p:nvPicPr>
        <p:blipFill>
          <a:blip r:embed="rId6" cstate="print"/>
          <a:srcRect b="13467"/>
          <a:stretch>
            <a:fillRect/>
          </a:stretch>
        </p:blipFill>
        <p:spPr bwMode="auto">
          <a:xfrm>
            <a:off x="3086100" y="1953778"/>
            <a:ext cx="3060700" cy="2161022"/>
          </a:xfrm>
          <a:prstGeom prst="rect">
            <a:avLst/>
          </a:prstGeom>
          <a:noFill/>
        </p:spPr>
      </p:pic>
      <p:pic>
        <p:nvPicPr>
          <p:cNvPr id="44040" name="Picture 8" descr="https://dg55.mycdn.me/image?t=0&amp;bid=387958438840&amp;id=387958438840&amp;plc=WEB&amp;tkn=*IPTSTJKRqNFUIfpg2NQ0cyhX7h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799" y="4023519"/>
            <a:ext cx="3203575" cy="2402681"/>
          </a:xfrm>
          <a:prstGeom prst="rect">
            <a:avLst/>
          </a:prstGeom>
          <a:noFill/>
        </p:spPr>
      </p:pic>
      <p:pic>
        <p:nvPicPr>
          <p:cNvPr id="44042" name="Picture 10" descr="https://dg55.mycdn.me/image?t=0&amp;bid=340220551864&amp;id=340220551864&amp;plc=WEB&amp;tkn=*q549UPukAXCSOrNHHGr7W0HJ_rs"/>
          <p:cNvPicPr>
            <a:picLocks noChangeAspect="1" noChangeArrowheads="1"/>
          </p:cNvPicPr>
          <p:nvPr/>
        </p:nvPicPr>
        <p:blipFill>
          <a:blip r:embed="rId8" cstate="print"/>
          <a:srcRect t="11212" b="10872"/>
          <a:stretch>
            <a:fillRect/>
          </a:stretch>
        </p:blipFill>
        <p:spPr bwMode="auto">
          <a:xfrm>
            <a:off x="2632075" y="4483100"/>
            <a:ext cx="3172982" cy="1854200"/>
          </a:xfrm>
          <a:prstGeom prst="rect">
            <a:avLst/>
          </a:prstGeom>
          <a:noFill/>
        </p:spPr>
      </p:pic>
      <p:pic>
        <p:nvPicPr>
          <p:cNvPr id="13" name="Рисунок 12" descr="https://dg55.mycdn.me/image?t=0&amp;bid=387957977016&amp;id=387957977016&amp;plc=WEB&amp;tkn=*Vp1pFd7KLg3rltvcuTky4L-Fv0A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7487" y="4597400"/>
            <a:ext cx="2652713" cy="187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86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0" y="450669"/>
            <a:ext cx="9144000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2400" y="563140"/>
            <a:ext cx="88011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акимата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области от 3 октября 2007 года № А-10/325 и решение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Акмолинского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областного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маслихата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3 октября 2007 года № 4С-2-9</a:t>
            </a:r>
            <a:endParaRPr lang="ru-RU" sz="12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переименовании некоторых населенных пунктов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области по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Аккольскому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Ерейментаускому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Аршалынскому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Енбекшильдерскому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Целиноградскому районам</a:t>
            </a:r>
            <a:endParaRPr lang="ru-RU" sz="12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соответствии со статьей 11 Закона Республики Казахстан «Об административно-территориальном устройстве Республики Казахстан» от 8 декабря 1993 года, на основании постановления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акимата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Аккольского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№ А-3/96 от 12 марта 2007 года и решения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Аккольского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районного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маслихата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С-40-3 от 12 марта 2007 года, постановлений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акимата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Ерейментауского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№ а-5/159 от 28 мая 2007 года, № а-5/160 от 28 мая 2007 года, № а-5/161 от 28 мая 2007 года, № а-5/162 от 28 мая 2007 года, № а-5/163 от 28 мая 2007 года и решений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Ерейментауского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районного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маслихата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С-41/5 от 28 мая 2007 года, № С-41/6 от 28 мая 2007 года, № С-41/7 от 28 мая 2007 года, № С-41/8 от 28 мая 2007 года, № С-41/9 от 28 мая 2007 года, постановления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акимата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Аршалынского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№ А-201 от 11 апреля 2007 года, решения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Аршалынского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районного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маслихата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42/1 от 11 апреля 2007 года, постановления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акимата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Енбекшильдерского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№ а-3/8 от 30 марта 2007 года и решения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Енбекшильдерского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районного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маслихата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С-42/8 от 30 марта 2007 года, постановления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акимата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Целиноградского района № 58 от 28 марта 2007 года и решения Целиноградского районного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маслихата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235/36-3 от 28 марта 2007 года и согласно решения областной комиссии по языковой политике и ономастике при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акимате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области от 25 июня 2007 года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акимат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области и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Акмолинский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областной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маслихат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РЕШИЛИ:</a:t>
            </a:r>
            <a:endParaRPr lang="ru-RU" sz="1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Аккольскому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району переименовать:</a:t>
            </a:r>
            <a:endParaRPr lang="ru-RU" sz="1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Приозерный сельский округ и село Приозерное соответственно в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Жалгызкарагайский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аульный округ и аул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Жалгызкарагай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село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Лидиевка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Приозерного сельского округа в аул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Тастыадыр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село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Кызылту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Приозерного сельского округа в аул Кайнар;</a:t>
            </a:r>
            <a:endParaRPr lang="ru-RU" sz="1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село Ивановское в аул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Азат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Ерейментаускому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району переименовать:</a:t>
            </a:r>
            <a:endParaRPr lang="ru-RU" sz="1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село Тимофеевка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Акмырзинского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сельского округа в аул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Акмырза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село Ильинка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Бестогайского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сельского округа в аул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Бестогай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село Звенигородка  </a:t>
            </a:r>
            <a:r>
              <a:rPr lang="ru-RU" sz="1400" b="1" u="sn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Звенигородского</a:t>
            </a:r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сельского округа в аул </a:t>
            </a:r>
            <a:r>
              <a:rPr lang="ru-RU" sz="1400" b="1" u="sn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Тайбай</a:t>
            </a:r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Тайбайского</a:t>
            </a:r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аульного округа.</a:t>
            </a:r>
            <a:endParaRPr lang="ru-RU" sz="1400" b="1" u="sng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Настоящее постановление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акимата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области и решение </a:t>
            </a:r>
            <a:endParaRPr lang="ru-RU" sz="1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Акмолинского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областного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маслихата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вступает в силу со дня государственной   регистрации в Департаменте юстиции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области и вводится в действие со дня официального опубликования.</a:t>
            </a:r>
            <a:endParaRPr lang="ru-RU" sz="1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6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9185" y="236483"/>
          <a:ext cx="8718331" cy="632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09903" y="268015"/>
          <a:ext cx="8418786" cy="584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0" y="399869"/>
            <a:ext cx="9144000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5100" y="341763"/>
            <a:ext cx="88011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музей\фото музей\2014-2015\S80023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2625"/>
            <a:ext cx="4635500" cy="305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музей\фото музей\2014-2015\DSC07982.JPG"/>
          <p:cNvPicPr/>
          <p:nvPr/>
        </p:nvPicPr>
        <p:blipFill>
          <a:blip r:embed="rId5" cstate="print"/>
          <a:srcRect r="7158"/>
          <a:stretch>
            <a:fillRect/>
          </a:stretch>
        </p:blipFill>
        <p:spPr bwMode="auto">
          <a:xfrm>
            <a:off x="3517900" y="3416300"/>
            <a:ext cx="5626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740275" y="444500"/>
            <a:ext cx="4403725" cy="15144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01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Школьный историко-краеведческий музей</a:t>
            </a:r>
          </a:p>
        </p:txBody>
      </p:sp>
      <p:pic>
        <p:nvPicPr>
          <p:cNvPr id="9" name="Рисунок 8" descr="G:\музей\фото музей\2015-2016 год\фото03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4432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музей\фото музей\2014-2015\DSC0797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1125" y="1892300"/>
            <a:ext cx="3241675" cy="151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36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0" y="450669"/>
            <a:ext cx="9144000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948359"/>
            <a:ext cx="88011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Здесь </a:t>
            </a:r>
            <a:r>
              <a:rPr lang="ru-RU" sz="3200" b="1" dirty="0" smtClean="0"/>
              <a:t>каждый должен делать и мечтать, </a:t>
            </a:r>
            <a:br>
              <a:rPr lang="ru-RU" sz="3200" b="1" dirty="0" smtClean="0"/>
            </a:br>
            <a:r>
              <a:rPr lang="ru-RU" sz="3200" b="1" dirty="0" smtClean="0"/>
              <a:t>Чтоб красоту сберечь и небо голубое. </a:t>
            </a:r>
            <a:br>
              <a:rPr lang="ru-RU" sz="3200" b="1" dirty="0" smtClean="0"/>
            </a:br>
            <a:r>
              <a:rPr lang="ru-RU" sz="3200" b="1" dirty="0" smtClean="0"/>
              <a:t>И всякий человек смог с гордостью сказать </a:t>
            </a:r>
            <a:br>
              <a:rPr lang="ru-RU" sz="3200" b="1" dirty="0" smtClean="0"/>
            </a:br>
            <a:r>
              <a:rPr lang="ru-RU" sz="3200" b="1" dirty="0" smtClean="0"/>
              <a:t>Вот это есть село моё родное! </a:t>
            </a: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dg55.mycdn.me/image?t=0&amp;bid=340237250488&amp;id=340237250488&amp;plc=WEB&amp;tkn=*gE2SEGtb1JAYiX5KP0dkhDZ4W4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2578100"/>
            <a:ext cx="2912533" cy="2184400"/>
          </a:xfrm>
          <a:prstGeom prst="rect">
            <a:avLst/>
          </a:prstGeom>
          <a:noFill/>
        </p:spPr>
      </p:pic>
      <p:pic>
        <p:nvPicPr>
          <p:cNvPr id="9" name="Рисунок 8" descr="https://dg55.mycdn.me/image?t=0&amp;bid=387958266552&amp;id=387958266552&amp;plc=WEB&amp;tkn=*fxC4JPaQTDWKPwo_sOVz39Tu5i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6387" y="3657600"/>
            <a:ext cx="3109913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g55.mycdn.me/image?t=0&amp;bid=387958556600&amp;id=387958556600&amp;plc=WEB&amp;tkn=*r-JpNMkgUudPG8G8YZQZ2TdAs9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2287" y="4648200"/>
            <a:ext cx="28305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36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0" y="359229"/>
            <a:ext cx="9144000" cy="6121958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/>
          <a:stretch>
            <a:fillRect/>
          </a:stretch>
        </p:blipFill>
        <p:spPr bwMode="auto">
          <a:xfrm>
            <a:off x="4851400" y="495300"/>
            <a:ext cx="40513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40" y="596900"/>
            <a:ext cx="3959860" cy="54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648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43228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Глава 1. Природно-климатические условия образования села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Тайбай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Наше село было образованно на месте зимней стоянки одного из богатых баев рода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Канжыгалы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Если рассмотреть причины образования стоянки - именно на этом месте, то следует отметить, что климатические и природные условия нашей местности соответствовали характеру полукочевого скотоводства края.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Территория нашего села выражена  резкой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континентальностью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климата, которая характеризуется, прежде всего, большими колебаниями годовой и суточной  температуры, сухостью воздуха и малым количеством атмосферных осадков, а также непостоянством сроков поступления сезонных явлений.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Зима длительная и суровая, весна приходит неожиданно и протекает интенсивно. Средняя годовая температура +19.Число дней с положительной температурой от 724 до 146.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Наиболее холодными месяцами в году являются январь и февраль, а наиболее жарким - июль и август.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Наряду с сильными морозами в зимний период наблюдаются оттепели с повышением дневных температур воздуха до3-5 градусов тепла.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Говоря о рельефе местности, следует отметить, что село расположено в северной части Центрально-Казахстанского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мелкосопочника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 бассейнах верхних течений притоков рек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Селеты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Уленты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5436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0" y="412569"/>
            <a:ext cx="9144000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2900" y="935226"/>
            <a:ext cx="83693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В рельефном отношении его можно разделить на два района: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Жартаский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холмисто-равнинный район.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Ерейментауский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горностепной район.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Село Звенигородка расположено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подзоне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сухих типчаково-ковыльных степей на темно-каштановых почвах сухостепной зоны с недостающим количеством выпадающих атмосферных осадков.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На территории преобладают темно-каштановые почвы. Они являются в основном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пахотнопригодными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почвами.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6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научная работа\фото музей\сканирование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500570"/>
            <a:ext cx="2714644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Admin\Рабочий стол\научная работа\фото музей\S8002147.JPG"/>
          <p:cNvPicPr>
            <a:picLocks noChangeAspect="1" noChangeArrowheads="1"/>
          </p:cNvPicPr>
          <p:nvPr/>
        </p:nvPicPr>
        <p:blipFill>
          <a:blip r:embed="rId3" cstate="print"/>
          <a:srcRect t="65612"/>
          <a:stretch>
            <a:fillRect/>
          </a:stretch>
        </p:blipFill>
        <p:spPr bwMode="auto">
          <a:xfrm>
            <a:off x="908032" y="4495808"/>
            <a:ext cx="2857520" cy="20859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90482" y="333372"/>
            <a:ext cx="3256277" cy="216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Documents and Settings\Admin\Рабочий стол\научная работа\фото музей\S8002133.JPG"/>
          <p:cNvPicPr>
            <a:picLocks noChangeAspect="1" noChangeArrowheads="1"/>
          </p:cNvPicPr>
          <p:nvPr/>
        </p:nvPicPr>
        <p:blipFill>
          <a:blip r:embed="rId5" cstate="print"/>
          <a:srcRect t="73804"/>
          <a:stretch>
            <a:fillRect/>
          </a:stretch>
        </p:blipFill>
        <p:spPr bwMode="auto">
          <a:xfrm>
            <a:off x="3530600" y="2492372"/>
            <a:ext cx="2786082" cy="2073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44482" y="2886088"/>
            <a:ext cx="241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Особенности  </a:t>
            </a:r>
          </a:p>
          <a:p>
            <a:pPr algn="ctr"/>
            <a:r>
              <a:rPr lang="ru-RU" b="1" dirty="0" smtClean="0"/>
              <a:t>рельефа      и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71976" y="5286388"/>
            <a:ext cx="1624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Растительного</a:t>
            </a:r>
          </a:p>
          <a:p>
            <a:pPr algn="ctr"/>
            <a:r>
              <a:rPr lang="ru-RU" b="1" dirty="0" smtClean="0"/>
              <a:t> покрова</a:t>
            </a:r>
            <a:endParaRPr lang="ru-RU" b="1" dirty="0"/>
          </a:p>
        </p:txBody>
      </p:sp>
      <p:pic>
        <p:nvPicPr>
          <p:cNvPr id="1026" name="Picture 2" descr="G:\научная работа. История села Тайбай\фото музей\+ сканирование0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554" y="451282"/>
            <a:ext cx="2916546" cy="1974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0" y="-55348"/>
            <a:ext cx="9144000" cy="6913348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Глава 2. История села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Тайбай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 названия озера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Тайбай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или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Тайбас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относится по преданию к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ΙΙΙ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веку. Как гласит предание: бай подарил своему годовалому малышу годовалого жеребёнка,  которого принесла  любимая кобылица бая. Как-то раз во время ранней весны, когда аул ещё не отравился на кочевье, жеребёнка вывели на водопой. Молодой стригунок, вырвав поводья у конюха бросился вскачь к середине озера, тонкий лёд не выдержал тяжести и жеребёнок провалился и пошёл ко дну. В память об этом  событии, как гласит легенда: бай приказал назвать место зимовки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Тайбай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что означало «Годовалый жеребёнок бая» , а от названия зимовки и озеро получило это название.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Образование нашего села напрямую зависело от характера экономической деятельности края и соответствовало природно-климатическим условиям. Причём именно хозяйственная деятельность определила первоначальное название местности и села.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7" name="Picture 3" descr="C:\Documents and Settings\Admin\Рабочий стол\научная работа\фото музей\сканирование0012.jpg"/>
          <p:cNvPicPr>
            <a:picLocks noChangeAspect="1" noChangeArrowheads="1"/>
          </p:cNvPicPr>
          <p:nvPr/>
        </p:nvPicPr>
        <p:blipFill>
          <a:blip r:embed="rId4" cstate="print"/>
          <a:srcRect r="4651"/>
          <a:stretch>
            <a:fillRect/>
          </a:stretch>
        </p:blipFill>
        <p:spPr bwMode="auto">
          <a:xfrm>
            <a:off x="3244840" y="3873500"/>
            <a:ext cx="2666642" cy="214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87744" y="6162668"/>
            <a:ext cx="180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Озеро «</a:t>
            </a:r>
            <a:r>
              <a:rPr lang="ru-RU" b="1" dirty="0" err="1" smtClean="0"/>
              <a:t>Тайбай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177800" y="4089408"/>
            <a:ext cx="2928926" cy="2285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34988" y="6488668"/>
            <a:ext cx="25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Занятие скотоводством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 l="2409" t="3614" r="1807" b="12113"/>
          <a:stretch>
            <a:fillRect/>
          </a:stretch>
        </p:blipFill>
        <p:spPr bwMode="auto">
          <a:xfrm>
            <a:off x="5965836" y="4038600"/>
            <a:ext cx="3000364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202334" y="6488668"/>
            <a:ext cx="230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Казахское поселение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6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0" y="399869"/>
            <a:ext cx="9144000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366746"/>
            <a:ext cx="84404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 1890 года село стало заселяться сначала эстонцами, потом украинцами. Как постоянное поселение село возникло в 1898 году, когда по царскому указу на территорию Казахстана переселяли безземельных крестьян, освобождённых по реформе 1861 года. Первыми поселенцами стали три крестьянских семей из Прибалтики. С установлением Советской власти в 1929 году на территории села был создан колхоз «Красный пахарь».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Основными переселенцами в этот период стали жители оккупированных районов Украины. На Украине, в километрах двадцати от Белой Церкви, находилось село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Звенигородь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Из этого села несколько семей были переселены в Казахстан.  В память о своей родине они дали селу, в которое их забросила судьба, ласковое название «Звенигородка».  В послевоенный период это название было официально закреплено за селом. В 1954 году в совхозе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Ерментауский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был организован рабочий кооператив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Рабкоп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которому было присвоено имя Н.К.Крупской.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7106" y="386834"/>
            <a:ext cx="3225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села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Тайбай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26626" name="Picture 2" descr="http://xn--l1a.xn--80acgfbsl1azdqr.xn--p1ai/media/rootnews/8/c/8c6159d88b9e266bfb0302da3e06c318_900x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4673600"/>
            <a:ext cx="2840225" cy="1892300"/>
          </a:xfrm>
          <a:prstGeom prst="rect">
            <a:avLst/>
          </a:prstGeom>
          <a:noFill/>
        </p:spPr>
      </p:pic>
      <p:pic>
        <p:nvPicPr>
          <p:cNvPr id="26628" name="Picture 4" descr="http://xn----7sbbaazuatxpyidedi7gqh.xn--p1ai/i/samarskaya_isoriya/ot_obrazovanii_do_oktabr/krepostnoe_pravo/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1375" y="4570746"/>
            <a:ext cx="3057525" cy="2033254"/>
          </a:xfrm>
          <a:prstGeom prst="rect">
            <a:avLst/>
          </a:prstGeom>
          <a:noFill/>
        </p:spPr>
      </p:pic>
      <p:pic>
        <p:nvPicPr>
          <p:cNvPr id="26630" name="Picture 6" descr="http://siebiez.org/wp-content/uploads/2015/09/Krestyanskaya-zhizn-Sebezha-v-nachale-XX-v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4075" y="4800600"/>
            <a:ext cx="2317325" cy="1511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36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549639" y="6076733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15482" y="618148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28792" y="241571"/>
          <a:ext cx="8810256" cy="636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8886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0" y="448129"/>
            <a:ext cx="9144000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5600" y="830483"/>
            <a:ext cx="8534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Массовое освоение целинных и залежных земель тоже не обошло стороной наше село.  В 1957 году в период освоения целинных и залежных земель колхоз «Красный пахарь» был преобразован в совхоз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Ерейментауский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Переселенцы были жителями центральных районов России, Белоруссии, Украины.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Documents and Settings\Admin\Рабочий стол\научная работа\фото музей\сканирование0002.jpg"/>
          <p:cNvPicPr>
            <a:picLocks noChangeAspect="1" noChangeArrowheads="1"/>
          </p:cNvPicPr>
          <p:nvPr/>
        </p:nvPicPr>
        <p:blipFill>
          <a:blip r:embed="rId4" cstate="print"/>
          <a:srcRect b="12199"/>
          <a:stretch>
            <a:fillRect/>
          </a:stretch>
        </p:blipFill>
        <p:spPr bwMode="auto">
          <a:xfrm>
            <a:off x="201582" y="2131990"/>
            <a:ext cx="3051167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C:\Documents and Settings\Admin\Рабочий стол\научная работа\фото музей\S8002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092" y="4562460"/>
            <a:ext cx="2857520" cy="21431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5404" y="4156068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Первые дома нашего села</a:t>
            </a:r>
            <a:endParaRPr lang="ru-RU" b="1" dirty="0"/>
          </a:p>
        </p:txBody>
      </p:sp>
      <p:pic>
        <p:nvPicPr>
          <p:cNvPr id="24577" name="Picture 1" descr="G:\научная работа. История села Тайбай\фото музей\S8002252.JPG"/>
          <p:cNvPicPr>
            <a:picLocks noChangeAspect="1" noChangeArrowheads="1"/>
          </p:cNvPicPr>
          <p:nvPr/>
        </p:nvPicPr>
        <p:blipFill>
          <a:blip r:embed="rId6" cstate="print"/>
          <a:srcRect r="16287" b="17372"/>
          <a:stretch>
            <a:fillRect/>
          </a:stretch>
        </p:blipFill>
        <p:spPr bwMode="auto">
          <a:xfrm>
            <a:off x="6235700" y="2229392"/>
            <a:ext cx="2667000" cy="1974307"/>
          </a:xfrm>
          <a:prstGeom prst="rect">
            <a:avLst/>
          </a:prstGeom>
          <a:noFill/>
        </p:spPr>
      </p:pic>
      <p:pic>
        <p:nvPicPr>
          <p:cNvPr id="24578" name="Picture 2" descr="G:\научная работа. История села Тайбай\фото музей\S8002253.JPG"/>
          <p:cNvPicPr>
            <a:picLocks noChangeAspect="1" noChangeArrowheads="1"/>
          </p:cNvPicPr>
          <p:nvPr/>
        </p:nvPicPr>
        <p:blipFill>
          <a:blip r:embed="rId7" cstate="print"/>
          <a:srcRect l="12139" t="16474" r="9249" b="10116"/>
          <a:stretch>
            <a:fillRect/>
          </a:stretch>
        </p:blipFill>
        <p:spPr bwMode="auto">
          <a:xfrm>
            <a:off x="3492500" y="2209800"/>
            <a:ext cx="2590800" cy="3225800"/>
          </a:xfrm>
          <a:prstGeom prst="rect">
            <a:avLst/>
          </a:prstGeom>
          <a:noFill/>
        </p:spPr>
      </p:pic>
      <p:pic>
        <p:nvPicPr>
          <p:cNvPr id="24579" name="Picture 3" descr="G:\научная работа. История села Тайбай\фото музей\S8002254.JPG"/>
          <p:cNvPicPr>
            <a:picLocks noChangeAspect="1" noChangeArrowheads="1"/>
          </p:cNvPicPr>
          <p:nvPr/>
        </p:nvPicPr>
        <p:blipFill>
          <a:blip r:embed="rId8" cstate="print"/>
          <a:srcRect l="11139" t="13531" r="17080" b="15842"/>
          <a:stretch>
            <a:fillRect/>
          </a:stretch>
        </p:blipFill>
        <p:spPr bwMode="auto">
          <a:xfrm>
            <a:off x="6261100" y="4491246"/>
            <a:ext cx="2708186" cy="1998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94099" y="5591168"/>
            <a:ext cx="270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Чествование первоцелинников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1419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e8e136e2a28ac3dd26ee0f94cd6165e57bf65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1260</Words>
  <Application>Microsoft Office PowerPoint</Application>
  <PresentationFormat>Экран (4:3)</PresentationFormat>
  <Paragraphs>123</Paragraphs>
  <Slides>18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RePack by SPecialiST</cp:lastModifiedBy>
  <cp:revision>91</cp:revision>
  <dcterms:created xsi:type="dcterms:W3CDTF">2013-02-13T04:37:02Z</dcterms:created>
  <dcterms:modified xsi:type="dcterms:W3CDTF">2016-08-14T08:03:28Z</dcterms:modified>
</cp:coreProperties>
</file>