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Lst>
  <p:sldSz cx="9144000" cy="6858000" type="screen4x3"/>
  <p:notesSz cx="6858000" cy="9144000"/>
  <p:embeddedFontLst>
    <p:embeddedFont>
      <p:font typeface="Rubius" charset="0"/>
      <p:regular r:id="rId19"/>
    </p:embeddedFont>
    <p:embeddedFont>
      <p:font typeface="Calibri" pitchFamily="34" charset="0"/>
      <p:regular r:id="rId20"/>
      <p:bold r:id="rId21"/>
      <p:italic r:id="rId22"/>
      <p:boldItalic r:id="rId23"/>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00FF99"/>
    <a:srgbClr val="FF33CC"/>
    <a:srgbClr val="00FF00"/>
    <a:srgbClr val="FFFFFF"/>
    <a:srgbClr val="0099FF"/>
    <a:srgbClr val="00FFFF"/>
    <a:srgbClr val="33CCFF"/>
    <a:srgbClr val="3399FF"/>
    <a:srgbClr val="FF7C8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6" d="100"/>
          <a:sy n="106" d="100"/>
        </p:scale>
        <p:origin x="-166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0E4696-C9DD-4BD4-B65D-9289DA03F5D5}" type="datetimeFigureOut">
              <a:rPr lang="ru-RU" smtClean="0"/>
              <a:pPr/>
              <a:t>01.08.2016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D1D5EF-D625-4666-A4F0-B0577CE6B2E1}"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BD1D5EF-D625-4666-A4F0-B0577CE6B2E1}" type="slidenum">
              <a:rPr lang="ru-RU" smtClean="0"/>
              <a:pPr/>
              <a:t>16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01.08.2016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01.08.2016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01.08.2016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01.08.2016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01.08.2016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01.08.2016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01.08.2016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01.08.2016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01.08.2016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01.08.2016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01.08.2016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01.08.2016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8170.JPG"/>
          <p:cNvPicPr>
            <a:picLocks noChangeAspect="1"/>
          </p:cNvPicPr>
          <p:nvPr/>
        </p:nvPicPr>
        <p:blipFill>
          <a:blip r:embed="rId2" cstate="print">
            <a:lum contrast="30000"/>
          </a:blip>
          <a:stretch>
            <a:fillRect/>
          </a:stretch>
        </p:blipFill>
        <p:spPr>
          <a:xfrm>
            <a:off x="0" y="-285776"/>
            <a:ext cx="9215502" cy="7143776"/>
          </a:xfrm>
          <a:prstGeom prst="rect">
            <a:avLst/>
          </a:prstGeom>
        </p:spPr>
      </p:pic>
      <p:sp>
        <p:nvSpPr>
          <p:cNvPr id="3" name="Подзаголовок 2"/>
          <p:cNvSpPr>
            <a:spLocks noGrp="1"/>
          </p:cNvSpPr>
          <p:nvPr>
            <p:ph type="subTitle" idx="1"/>
          </p:nvPr>
        </p:nvSpPr>
        <p:spPr>
          <a:xfrm>
            <a:off x="0" y="642918"/>
            <a:ext cx="9144000" cy="1428760"/>
          </a:xfrm>
        </p:spPr>
        <p:txBody>
          <a:bodyPr>
            <a:noAutofit/>
          </a:bodyPr>
          <a:lstStyle/>
          <a:p>
            <a:pPr>
              <a:spcBef>
                <a:spcPts val="0"/>
              </a:spcBef>
            </a:pPr>
            <a:r>
              <a:rPr lang="kk-KZ" sz="2400" b="1" dirty="0" smtClean="0">
                <a:ln w="1905"/>
                <a:solidFill>
                  <a:srgbClr val="00B0F0"/>
                </a:solidFill>
                <a:effectLst>
                  <a:outerShdw blurRad="38100" dist="38100" dir="2700000" algn="tl">
                    <a:srgbClr val="000000">
                      <a:alpha val="43137"/>
                    </a:srgbClr>
                  </a:outerShdw>
                </a:effectLst>
                <a:latin typeface="Rubius" pitchFamily="2" charset="0"/>
              </a:rPr>
              <a:t>Конкурс:  «Путешествие и туризм»</a:t>
            </a:r>
            <a:endParaRPr lang="ru-RU" sz="2400" b="1" dirty="0" smtClean="0">
              <a:ln w="1905"/>
              <a:solidFill>
                <a:srgbClr val="00B0F0"/>
              </a:solidFill>
              <a:effectLst>
                <a:outerShdw blurRad="38100" dist="38100" dir="2700000" algn="tl">
                  <a:srgbClr val="000000">
                    <a:alpha val="43137"/>
                  </a:srgbClr>
                </a:outerShdw>
              </a:effectLst>
              <a:latin typeface="Rubius" pitchFamily="2" charset="0"/>
            </a:endParaRPr>
          </a:p>
          <a:p>
            <a:pPr>
              <a:spcBef>
                <a:spcPts val="0"/>
              </a:spcBef>
            </a:pPr>
            <a:r>
              <a:rPr lang="ru-RU" sz="2400" b="1" dirty="0" smtClean="0">
                <a:ln w="1905"/>
                <a:solidFill>
                  <a:srgbClr val="00B0F0"/>
                </a:solidFill>
                <a:effectLst>
                  <a:outerShdw blurRad="38100" dist="38100" dir="2700000" algn="tl">
                    <a:srgbClr val="000000">
                      <a:alpha val="43137"/>
                    </a:srgbClr>
                  </a:outerShdw>
                </a:effectLst>
                <a:latin typeface="Rubius" pitchFamily="2" charset="0"/>
              </a:rPr>
              <a:t>Номинация: “Путешествие по </a:t>
            </a:r>
            <a:r>
              <a:rPr lang="ru-RU" sz="2400" b="1" dirty="0" err="1" smtClean="0">
                <a:ln w="1905"/>
                <a:solidFill>
                  <a:srgbClr val="00B0F0"/>
                </a:solidFill>
                <a:effectLst>
                  <a:outerShdw blurRad="38100" dist="38100" dir="2700000" algn="tl">
                    <a:srgbClr val="000000">
                      <a:alpha val="43137"/>
                    </a:srgbClr>
                  </a:outerShdw>
                </a:effectLst>
                <a:latin typeface="Rubius" pitchFamily="2" charset="0"/>
              </a:rPr>
              <a:t>Улытау</a:t>
            </a:r>
            <a:r>
              <a:rPr lang="ru-RU" sz="2400" b="1" dirty="0" smtClean="0">
                <a:ln w="1905"/>
                <a:solidFill>
                  <a:srgbClr val="00B0F0"/>
                </a:solidFill>
                <a:effectLst>
                  <a:outerShdw blurRad="38100" dist="38100" dir="2700000" algn="tl">
                    <a:srgbClr val="000000">
                      <a:alpha val="43137"/>
                    </a:srgbClr>
                  </a:outerShdw>
                </a:effectLst>
                <a:latin typeface="Rubius" pitchFamily="2" charset="0"/>
              </a:rPr>
              <a:t>”</a:t>
            </a:r>
          </a:p>
          <a:p>
            <a:pPr>
              <a:spcBef>
                <a:spcPts val="0"/>
              </a:spcBef>
            </a:pPr>
            <a:r>
              <a:rPr lang="ru-RU" sz="2400" b="1" dirty="0" smtClean="0">
                <a:ln w="1905"/>
                <a:solidFill>
                  <a:srgbClr val="00B0F0"/>
                </a:solidFill>
                <a:effectLst>
                  <a:outerShdw blurRad="38100" dist="38100" dir="2700000" algn="tl">
                    <a:srgbClr val="000000">
                      <a:alpha val="43137"/>
                    </a:srgbClr>
                  </a:outerShdw>
                </a:effectLst>
                <a:latin typeface="Rubius" pitchFamily="2" charset="0"/>
              </a:rPr>
              <a:t>           </a:t>
            </a:r>
            <a:r>
              <a:rPr lang="ru-RU" sz="2400" b="1" dirty="0" err="1" smtClean="0">
                <a:ln w="1905"/>
                <a:solidFill>
                  <a:srgbClr val="00B0F0"/>
                </a:solidFill>
                <a:effectLst>
                  <a:outerShdw blurRad="38100" dist="38100" dir="2700000" algn="tl">
                    <a:srgbClr val="000000">
                      <a:alpha val="43137"/>
                    </a:srgbClr>
                  </a:outerShdw>
                </a:effectLst>
                <a:latin typeface="Rubius" pitchFamily="2" charset="0"/>
              </a:rPr>
              <a:t>«Ұлытауға саяхат</a:t>
            </a:r>
            <a:r>
              <a:rPr lang="ru-RU" sz="2400" b="1" dirty="0" smtClean="0">
                <a:ln w="1905"/>
                <a:solidFill>
                  <a:srgbClr val="00B0F0"/>
                </a:solidFill>
                <a:effectLst>
                  <a:outerShdw blurRad="38100" dist="38100" dir="2700000" algn="tl">
                    <a:srgbClr val="000000">
                      <a:alpha val="43137"/>
                    </a:srgbClr>
                  </a:outerShdw>
                </a:effectLst>
                <a:latin typeface="Rubius" pitchFamily="2" charset="0"/>
              </a:rPr>
              <a:t>».</a:t>
            </a:r>
          </a:p>
          <a:p>
            <a:pPr>
              <a:spcBef>
                <a:spcPts val="0"/>
              </a:spcBef>
            </a:pPr>
            <a:r>
              <a:rPr lang="ru-RU" sz="2400" b="1" dirty="0" err="1" smtClean="0">
                <a:ln w="1905"/>
                <a:solidFill>
                  <a:srgbClr val="00B0F0"/>
                </a:solidFill>
                <a:effectLst>
                  <a:outerShdw blurRad="38100" dist="38100" dir="2700000" algn="tl">
                    <a:srgbClr val="000000">
                      <a:alpha val="43137"/>
                    </a:srgbClr>
                  </a:outerShdw>
                </a:effectLst>
                <a:latin typeface="Rubius" pitchFamily="2" charset="0"/>
              </a:rPr>
              <a:t>Қатысушының аты-жөні: Бектурова</a:t>
            </a:r>
            <a:r>
              <a:rPr lang="ru-RU" sz="2400" b="1" dirty="0" smtClean="0">
                <a:ln w="1905"/>
                <a:solidFill>
                  <a:srgbClr val="00B0F0"/>
                </a:solidFill>
                <a:effectLst>
                  <a:outerShdw blurRad="38100" dist="38100" dir="2700000" algn="tl">
                    <a:srgbClr val="000000">
                      <a:alpha val="43137"/>
                    </a:srgbClr>
                  </a:outerShdw>
                </a:effectLst>
                <a:latin typeface="Rubius" pitchFamily="2" charset="0"/>
              </a:rPr>
              <a:t> </a:t>
            </a:r>
            <a:r>
              <a:rPr lang="ru-RU" sz="2400" b="1" dirty="0" err="1" smtClean="0">
                <a:ln w="1905"/>
                <a:solidFill>
                  <a:srgbClr val="00B0F0"/>
                </a:solidFill>
                <a:effectLst>
                  <a:outerShdw blurRad="38100" dist="38100" dir="2700000" algn="tl">
                    <a:srgbClr val="000000">
                      <a:alpha val="43137"/>
                    </a:srgbClr>
                  </a:outerShdw>
                </a:effectLst>
                <a:latin typeface="Rubius" pitchFamily="2" charset="0"/>
              </a:rPr>
              <a:t>Жанерке</a:t>
            </a:r>
            <a:r>
              <a:rPr lang="ru-RU" sz="2400" b="1" dirty="0" smtClean="0">
                <a:ln w="1905"/>
                <a:solidFill>
                  <a:srgbClr val="00B0F0"/>
                </a:solidFill>
                <a:effectLst>
                  <a:outerShdw blurRad="38100" dist="38100" dir="2700000" algn="tl">
                    <a:srgbClr val="000000">
                      <a:alpha val="43137"/>
                    </a:srgbClr>
                  </a:outerShdw>
                </a:effectLst>
                <a:latin typeface="Rubius" pitchFamily="2" charset="0"/>
              </a:rPr>
              <a:t>, </a:t>
            </a:r>
          </a:p>
          <a:p>
            <a:pPr>
              <a:spcBef>
                <a:spcPts val="0"/>
              </a:spcBef>
            </a:pP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Жасы</a:t>
            </a:r>
            <a:r>
              <a:rPr lang="ru-RU" sz="2400" b="1" dirty="0" smtClean="0">
                <a:ln w="1905"/>
                <a:solidFill>
                  <a:srgbClr val="FFFF00"/>
                </a:solidFill>
                <a:effectLst>
                  <a:outerShdw blurRad="38100" dist="38100" dir="2700000" algn="tl">
                    <a:srgbClr val="000000">
                      <a:alpha val="43137"/>
                    </a:srgbClr>
                  </a:outerShdw>
                </a:effectLst>
                <a:latin typeface="Rubius" pitchFamily="2" charset="0"/>
              </a:rPr>
              <a:t>: 15 </a:t>
            </a: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жас</a:t>
            </a:r>
            <a:r>
              <a:rPr lang="ru-RU" sz="2400" b="1" dirty="0" smtClean="0">
                <a:ln w="1905"/>
                <a:solidFill>
                  <a:srgbClr val="FFFF00"/>
                </a:solidFill>
                <a:effectLst>
                  <a:outerShdw blurRad="38100" dist="38100" dir="2700000" algn="tl">
                    <a:srgbClr val="000000">
                      <a:alpha val="43137"/>
                    </a:srgbClr>
                  </a:outerShdw>
                </a:effectLst>
                <a:latin typeface="Rubius" pitchFamily="2" charset="0"/>
              </a:rPr>
              <a:t>,</a:t>
            </a:r>
            <a:r>
              <a:rPr lang="ru-RU" sz="2400" b="1" dirty="0" smtClean="0">
                <a:ln w="1905"/>
                <a:solidFill>
                  <a:srgbClr val="0070C0"/>
                </a:solidFill>
                <a:effectLst>
                  <a:outerShdw blurRad="38100" dist="38100" dir="2700000" algn="tl">
                    <a:srgbClr val="000000">
                      <a:alpha val="43137"/>
                    </a:srgbClr>
                  </a:outerShdw>
                </a:effectLst>
                <a:latin typeface="Rubius" pitchFamily="2" charset="0"/>
              </a:rPr>
              <a:t> </a:t>
            </a:r>
          </a:p>
          <a:p>
            <a:pPr>
              <a:spcBef>
                <a:spcPts val="0"/>
              </a:spcBef>
            </a:pPr>
            <a:r>
              <a:rPr lang="en-US" sz="2400" b="1" dirty="0" smtClean="0">
                <a:ln w="1905"/>
                <a:solidFill>
                  <a:srgbClr val="FFFF00"/>
                </a:solidFill>
                <a:effectLst>
                  <a:outerShdw blurRad="38100" dist="38100" dir="2700000" algn="tl">
                    <a:srgbClr val="000000">
                      <a:alpha val="43137"/>
                    </a:srgbClr>
                  </a:outerShdw>
                </a:effectLst>
                <a:latin typeface="Rubius" pitchFamily="2" charset="0"/>
              </a:rPr>
              <a:t>e-mail: Gu_ddiyu@mail.ru, </a:t>
            </a:r>
          </a:p>
          <a:p>
            <a:pPr>
              <a:spcBef>
                <a:spcPts val="0"/>
              </a:spcBef>
            </a:pP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Жетекшісінің аты-жөні: </a:t>
            </a:r>
            <a:r>
              <a:rPr lang="ru-RU" sz="2400" b="1" dirty="0" smtClean="0">
                <a:ln w="1905"/>
                <a:solidFill>
                  <a:srgbClr val="FFFF00"/>
                </a:solidFill>
                <a:effectLst>
                  <a:outerShdw blurRad="38100" dist="38100" dir="2700000" algn="tl">
                    <a:srgbClr val="000000">
                      <a:alpha val="43137"/>
                    </a:srgbClr>
                  </a:outerShdw>
                </a:effectLst>
                <a:latin typeface="Rubius" pitchFamily="2" charset="0"/>
              </a:rPr>
              <a:t>Балтабаев </a:t>
            </a: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Нургали</a:t>
            </a:r>
            <a:r>
              <a:rPr lang="ru-RU" sz="2400" b="1"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Абдуганиевич</a:t>
            </a:r>
            <a:r>
              <a:rPr lang="ru-RU" sz="2400" b="1" dirty="0" smtClean="0">
                <a:ln w="1905"/>
                <a:solidFill>
                  <a:srgbClr val="FFFF00"/>
                </a:solidFill>
                <a:effectLst>
                  <a:outerShdw blurRad="38100" dist="38100" dir="2700000" algn="tl">
                    <a:srgbClr val="000000">
                      <a:alpha val="43137"/>
                    </a:srgbClr>
                  </a:outerShdw>
                </a:effectLst>
                <a:latin typeface="Rubius" pitchFamily="2" charset="0"/>
              </a:rPr>
              <a:t> – «Туризм </a:t>
            </a: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және өлкетану</a:t>
            </a:r>
            <a:r>
              <a:rPr lang="ru-RU" sz="2400" b="1"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бөлімінің меңгерушісі</a:t>
            </a:r>
            <a:endParaRPr lang="ru-RU" sz="2400" b="1" dirty="0" smtClean="0">
              <a:ln w="1905"/>
              <a:solidFill>
                <a:srgbClr val="FFFF00"/>
              </a:solidFill>
              <a:effectLst>
                <a:outerShdw blurRad="38100" dist="38100" dir="2700000" algn="tl">
                  <a:srgbClr val="000000">
                    <a:alpha val="43137"/>
                  </a:srgbClr>
                </a:outerShdw>
              </a:effectLst>
              <a:latin typeface="Rubius" pitchFamily="2" charset="0"/>
            </a:endParaRPr>
          </a:p>
          <a:p>
            <a:pPr>
              <a:spcBef>
                <a:spcPts val="0"/>
              </a:spcBef>
            </a:pP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Білім</a:t>
            </a:r>
            <a:r>
              <a:rPr lang="ru-RU" sz="2400" b="1" dirty="0" smtClean="0">
                <a:ln w="1905"/>
                <a:solidFill>
                  <a:srgbClr val="FFFF00"/>
                </a:solidFill>
                <a:effectLst>
                  <a:outerShdw blurRad="38100" dist="38100" dir="2700000" algn="tl">
                    <a:srgbClr val="000000">
                      <a:alpha val="43137"/>
                    </a:srgbClr>
                  </a:outerShdw>
                </a:effectLst>
                <a:latin typeface="Rubius" pitchFamily="2" charset="0"/>
              </a:rPr>
              <a:t> беру </a:t>
            </a: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мекемесінің толық атауы</a:t>
            </a:r>
            <a:r>
              <a:rPr lang="ru-RU" sz="2400" b="1"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Балалар</a:t>
            </a:r>
            <a:r>
              <a:rPr lang="ru-RU" sz="2400" b="1" dirty="0" smtClean="0">
                <a:ln w="1905"/>
                <a:solidFill>
                  <a:srgbClr val="FFFF00"/>
                </a:solidFill>
                <a:effectLst>
                  <a:outerShdw blurRad="38100" dist="38100" dir="2700000" algn="tl">
                    <a:srgbClr val="000000">
                      <a:alpha val="43137"/>
                    </a:srgbClr>
                  </a:outerShdw>
                </a:effectLst>
                <a:latin typeface="Rubius" pitchFamily="2" charset="0"/>
              </a:rPr>
              <a:t> мен </a:t>
            </a: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жасөспірімдер сарайы</a:t>
            </a:r>
            <a:r>
              <a:rPr lang="ru-RU" sz="2400" b="1" dirty="0" smtClean="0">
                <a:ln w="1905"/>
                <a:solidFill>
                  <a:srgbClr val="FFFF00"/>
                </a:solidFill>
                <a:effectLst>
                  <a:outerShdw blurRad="38100" dist="38100" dir="2700000" algn="tl">
                    <a:srgbClr val="000000">
                      <a:alpha val="43137"/>
                    </a:srgbClr>
                  </a:outerShdw>
                </a:effectLst>
                <a:latin typeface="Rubius" pitchFamily="2" charset="0"/>
              </a:rPr>
              <a:t>” КМҚК.</a:t>
            </a:r>
          </a:p>
          <a:p>
            <a:pPr>
              <a:spcBef>
                <a:spcPts val="0"/>
              </a:spcBef>
            </a:pP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Облысы</a:t>
            </a:r>
            <a:r>
              <a:rPr lang="ru-RU" sz="2400" b="1"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қаласы: Қарағанды облысы</a:t>
            </a:r>
            <a:r>
              <a:rPr lang="ru-RU" sz="2400" b="1"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b="1" dirty="0" err="1" smtClean="0">
                <a:ln w="1905"/>
                <a:solidFill>
                  <a:srgbClr val="FFFF00"/>
                </a:solidFill>
                <a:effectLst>
                  <a:outerShdw blurRad="38100" dist="38100" dir="2700000" algn="tl">
                    <a:srgbClr val="000000">
                      <a:alpha val="43137"/>
                    </a:srgbClr>
                  </a:outerShdw>
                </a:effectLst>
                <a:latin typeface="Rubius" pitchFamily="2" charset="0"/>
              </a:rPr>
              <a:t>Жезқазған қаласы.</a:t>
            </a:r>
            <a:endParaRPr lang="ru-RU" sz="2400" b="1" dirty="0" smtClean="0">
              <a:ln w="1905"/>
              <a:solidFill>
                <a:srgbClr val="FFFF00"/>
              </a:solidFill>
              <a:effectLst>
                <a:outerShdw blurRad="38100" dist="38100" dir="2700000" algn="tl">
                  <a:srgbClr val="000000">
                    <a:alpha val="43137"/>
                  </a:srgbClr>
                </a:outerShdw>
              </a:effectLst>
              <a:latin typeface="Rubius" pitchFamily="2" charset="0"/>
            </a:endParaRPr>
          </a:p>
        </p:txBody>
      </p:sp>
    </p:spTree>
    <p:extLst>
      <p:ext uri="{BB962C8B-B14F-4D97-AF65-F5344CB8AC3E}">
        <p14:creationId xmlns="" xmlns:p14="http://schemas.microsoft.com/office/powerpoint/2010/main" val="783551176"/>
      </p:ext>
    </p:extLst>
  </p:cSld>
  <p:clrMapOvr>
    <a:masterClrMapping/>
  </p:clrMapOvr>
  <p:transition advTm="2453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100_2339.JPG"/>
          <p:cNvPicPr>
            <a:picLocks noGrp="1" noChangeAspect="1"/>
          </p:cNvPicPr>
          <p:nvPr>
            <p:ph idx="1"/>
          </p:nvPr>
        </p:nvPicPr>
        <p:blipFill>
          <a:blip r:embed="rId2" cstate="print"/>
          <a:stretch>
            <a:fillRect/>
          </a:stretch>
        </p:blipFill>
        <p:spPr>
          <a:xfrm>
            <a:off x="6429388" y="-1"/>
            <a:ext cx="2482212" cy="1861659"/>
          </a:xfrm>
        </p:spPr>
      </p:pic>
      <p:pic>
        <p:nvPicPr>
          <p:cNvPr id="2050" name="Picture 2" descr="DSC05929"/>
          <p:cNvPicPr>
            <a:picLocks noChangeAspect="1" noChangeArrowheads="1"/>
          </p:cNvPicPr>
          <p:nvPr/>
        </p:nvPicPr>
        <p:blipFill>
          <a:blip r:embed="rId3">
            <a:lum contrast="30000"/>
          </a:blip>
          <a:srcRect/>
          <a:stretch>
            <a:fillRect/>
          </a:stretch>
        </p:blipFill>
        <p:spPr bwMode="auto">
          <a:xfrm>
            <a:off x="0" y="0"/>
            <a:ext cx="9156304" cy="6858000"/>
          </a:xfrm>
          <a:prstGeom prst="rect">
            <a:avLst/>
          </a:prstGeom>
          <a:noFill/>
          <a:ln w="9525">
            <a:noFill/>
            <a:miter lim="800000"/>
            <a:headEnd/>
            <a:tailEnd/>
          </a:ln>
        </p:spPr>
      </p:pic>
      <p:pic>
        <p:nvPicPr>
          <p:cNvPr id="6" name="Рисунок 5" descr="SAM_0761.JPG"/>
          <p:cNvPicPr>
            <a:picLocks noChangeAspect="1"/>
          </p:cNvPicPr>
          <p:nvPr/>
        </p:nvPicPr>
        <p:blipFill>
          <a:blip r:embed="rId4" cstate="print"/>
          <a:stretch>
            <a:fillRect/>
          </a:stretch>
        </p:blipFill>
        <p:spPr>
          <a:xfrm>
            <a:off x="0" y="0"/>
            <a:ext cx="2500298" cy="1875223"/>
          </a:xfrm>
          <a:prstGeom prst="rect">
            <a:avLst/>
          </a:prstGeom>
        </p:spPr>
      </p:pic>
      <p:pic>
        <p:nvPicPr>
          <p:cNvPr id="7" name="Рисунок 6" descr="SAM_0768.JPG"/>
          <p:cNvPicPr>
            <a:picLocks noChangeAspect="1"/>
          </p:cNvPicPr>
          <p:nvPr/>
        </p:nvPicPr>
        <p:blipFill>
          <a:blip r:embed="rId5" cstate="print"/>
          <a:stretch>
            <a:fillRect/>
          </a:stretch>
        </p:blipFill>
        <p:spPr>
          <a:xfrm>
            <a:off x="5143504" y="1857364"/>
            <a:ext cx="2286016" cy="1339463"/>
          </a:xfrm>
          <a:prstGeom prst="rect">
            <a:avLst/>
          </a:prstGeom>
        </p:spPr>
      </p:pic>
      <p:pic>
        <p:nvPicPr>
          <p:cNvPr id="8" name="Рисунок 7" descr="20150920_115838.jpg"/>
          <p:cNvPicPr>
            <a:picLocks noChangeAspect="1"/>
          </p:cNvPicPr>
          <p:nvPr/>
        </p:nvPicPr>
        <p:blipFill>
          <a:blip r:embed="rId6" cstate="print"/>
          <a:stretch>
            <a:fillRect/>
          </a:stretch>
        </p:blipFill>
        <p:spPr>
          <a:xfrm>
            <a:off x="6429388" y="0"/>
            <a:ext cx="2476484" cy="1857363"/>
          </a:xfrm>
          <a:prstGeom prst="rect">
            <a:avLst/>
          </a:prstGeom>
        </p:spPr>
      </p:pic>
      <p:pic>
        <p:nvPicPr>
          <p:cNvPr id="11" name="Рисунок 10" descr="100_2312.JPG"/>
          <p:cNvPicPr>
            <a:picLocks noChangeAspect="1"/>
          </p:cNvPicPr>
          <p:nvPr/>
        </p:nvPicPr>
        <p:blipFill>
          <a:blip r:embed="rId7" cstate="print"/>
          <a:stretch>
            <a:fillRect/>
          </a:stretch>
        </p:blipFill>
        <p:spPr>
          <a:xfrm>
            <a:off x="3500430" y="0"/>
            <a:ext cx="2381235" cy="1857364"/>
          </a:xfrm>
          <a:prstGeom prst="rect">
            <a:avLst/>
          </a:prstGeom>
        </p:spPr>
      </p:pic>
      <p:pic>
        <p:nvPicPr>
          <p:cNvPr id="12" name="Рисунок 11" descr="SAM_0822.JPG"/>
          <p:cNvPicPr>
            <a:picLocks noChangeAspect="1"/>
          </p:cNvPicPr>
          <p:nvPr/>
        </p:nvPicPr>
        <p:blipFill>
          <a:blip r:embed="rId8" cstate="print"/>
          <a:stretch>
            <a:fillRect/>
          </a:stretch>
        </p:blipFill>
        <p:spPr>
          <a:xfrm>
            <a:off x="1785919" y="1857364"/>
            <a:ext cx="2571768" cy="1393041"/>
          </a:xfrm>
          <a:prstGeom prst="rect">
            <a:avLst/>
          </a:prstGeom>
        </p:spPr>
      </p:pic>
      <p:sp>
        <p:nvSpPr>
          <p:cNvPr id="10" name="Прямоугольник 9"/>
          <p:cNvSpPr/>
          <p:nvPr/>
        </p:nvSpPr>
        <p:spPr>
          <a:xfrm>
            <a:off x="0" y="2500306"/>
            <a:ext cx="9144000" cy="2123658"/>
          </a:xfrm>
          <a:prstGeom prst="rect">
            <a:avLst/>
          </a:prstGeom>
        </p:spPr>
        <p:txBody>
          <a:bodyPr wrap="none">
            <a:prstTxWarp prst="textChevronInverted">
              <a:avLst/>
            </a:prstTxWarp>
            <a:spAutoFit/>
          </a:bodyPr>
          <a:lstStyle/>
          <a:p>
            <a:pPr algn="ctr"/>
            <a:r>
              <a:rPr lang="kk-KZ" sz="6600" b="1" dirty="0" smtClean="0">
                <a:solidFill>
                  <a:srgbClr val="00FF99"/>
                </a:solidFill>
                <a:effectLst>
                  <a:outerShdw blurRad="38100" dist="38100" dir="2700000" algn="tl">
                    <a:srgbClr val="000000">
                      <a:alpha val="43137"/>
                    </a:srgbClr>
                  </a:outerShdw>
                </a:effectLst>
              </a:rPr>
              <a:t>Теректі әулие петроглифтері</a:t>
            </a:r>
            <a:endParaRPr lang="ru-RU" sz="6600" dirty="0">
              <a:solidFill>
                <a:srgbClr val="00FF99"/>
              </a:solidFill>
              <a:effectLst>
                <a:outerShdw blurRad="38100" dist="38100" dir="2700000" algn="tl">
                  <a:srgbClr val="000000">
                    <a:alpha val="43137"/>
                  </a:srgbClr>
                </a:outerShdw>
              </a:effectLst>
            </a:endParaRPr>
          </a:p>
        </p:txBody>
      </p:sp>
      <p:sp>
        <p:nvSpPr>
          <p:cNvPr id="13" name="Подзаголовок 2"/>
          <p:cNvSpPr txBox="1">
            <a:spLocks/>
          </p:cNvSpPr>
          <p:nvPr/>
        </p:nvSpPr>
        <p:spPr>
          <a:xfrm>
            <a:off x="-285784" y="4500570"/>
            <a:ext cx="9429784" cy="1512168"/>
          </a:xfrm>
          <a:prstGeom prst="rect">
            <a:avLst/>
          </a:prstGeom>
        </p:spPr>
        <p:txBody>
          <a:bodyPr vert="horz" lIns="91440" tIns="45720" rIns="91440" bIns="45720" rtlCol="0">
            <a:noAutofit/>
          </a:bodyPr>
          <a:lstStyle/>
          <a:p>
            <a:pPr marL="342900" indent="15875" algn="just"/>
            <a:r>
              <a:rPr lang="ru-RU" dirty="0" err="1" smtClean="0">
                <a:ln w="1905"/>
                <a:solidFill>
                  <a:schemeClr val="bg1"/>
                </a:solidFill>
                <a:effectLst>
                  <a:outerShdw blurRad="38100" dist="38100" dir="2700000" algn="tl">
                    <a:srgbClr val="000000">
                      <a:alpha val="43137"/>
                    </a:srgbClr>
                  </a:outerShdw>
                </a:effectLst>
                <a:latin typeface="Rubius" pitchFamily="2" charset="0"/>
              </a:rPr>
              <a:t>Теректі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Әулие көне ескерткішінде</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ежелгі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адамдар</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өмірінің көптеген аспектілерімен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танысуға мүмкіндік беретін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маңызды деректер</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көзі болып</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табылатын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тасқа қашалған бейнелер</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орналасқан.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Бұл бейнелер</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аласа</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ғана қызыл қоңыр бес-алты</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төбешіктерде қоныс тепкен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Тастардың беті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мұқият өңделген олардың беттері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күні бүгінге дейін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айнадай</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жалтырайды</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Тас</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бетіндегі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жануарлар</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суреті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сақ дәуіріне жататын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«аң стилі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бейнелеу</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өнеріне саяды,бұл жерде</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жалпы</a:t>
            </a:r>
            <a:r>
              <a:rPr lang="ru-RU" dirty="0" smtClean="0">
                <a:ln w="1905"/>
                <a:solidFill>
                  <a:schemeClr val="bg1"/>
                </a:solidFill>
                <a:effectLst>
                  <a:outerShdw blurRad="38100" dist="38100" dir="2700000" algn="tl">
                    <a:srgbClr val="000000">
                      <a:alpha val="43137"/>
                    </a:srgbClr>
                  </a:outerShdw>
                </a:effectLst>
                <a:latin typeface="Rubius" pitchFamily="2" charset="0"/>
              </a:rPr>
              <a:t> саны 300 </a:t>
            </a:r>
            <a:r>
              <a:rPr lang="ru-RU" dirty="0" err="1" smtClean="0">
                <a:ln w="1905"/>
                <a:solidFill>
                  <a:schemeClr val="bg1"/>
                </a:solidFill>
                <a:effectLst>
                  <a:outerShdw blurRad="38100" dist="38100" dir="2700000" algn="tl">
                    <a:srgbClr val="000000">
                      <a:alpha val="43137"/>
                    </a:srgbClr>
                  </a:outerShdw>
                </a:effectLst>
                <a:latin typeface="Rubius" pitchFamily="2" charset="0"/>
              </a:rPr>
              <a:t>сурет</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болса</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оның </a:t>
            </a:r>
            <a:r>
              <a:rPr lang="ru-RU" dirty="0" smtClean="0">
                <a:ln w="1905"/>
                <a:solidFill>
                  <a:schemeClr val="bg1"/>
                </a:solidFill>
                <a:effectLst>
                  <a:outerShdw blurRad="38100" dist="38100" dir="2700000" algn="tl">
                    <a:srgbClr val="000000">
                      <a:alpha val="43137"/>
                    </a:srgbClr>
                  </a:outerShdw>
                </a:effectLst>
                <a:latin typeface="Rubius" pitchFamily="2" charset="0"/>
              </a:rPr>
              <a:t>200-ге </a:t>
            </a:r>
            <a:r>
              <a:rPr lang="ru-RU" dirty="0" err="1" smtClean="0">
                <a:ln w="1905"/>
                <a:solidFill>
                  <a:schemeClr val="bg1"/>
                </a:solidFill>
                <a:effectLst>
                  <a:outerShdw blurRad="38100" dist="38100" dir="2700000" algn="tl">
                    <a:srgbClr val="000000">
                      <a:alpha val="43137"/>
                    </a:srgbClr>
                  </a:outerShdw>
                </a:effectLst>
                <a:latin typeface="Rubius" pitchFamily="2" charset="0"/>
              </a:rPr>
              <a:t>жуығы жануарлар</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Мұнда діни</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сенімге</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ие</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болған қасиетті орындар</a:t>
            </a:r>
            <a:r>
              <a:rPr lang="ru-RU" dirty="0" smtClean="0">
                <a:ln w="1905"/>
                <a:solidFill>
                  <a:schemeClr val="bg1"/>
                </a:solidFill>
                <a:effectLst>
                  <a:outerShdw blurRad="38100" dist="38100" dir="2700000" algn="tl">
                    <a:srgbClr val="000000">
                      <a:alpha val="43137"/>
                    </a:srgbClr>
                  </a:outerShdw>
                </a:effectLst>
                <a:latin typeface="Rubius" pitchFamily="2" charset="0"/>
              </a:rPr>
              <a:t> да </a:t>
            </a:r>
            <a:r>
              <a:rPr lang="ru-RU" dirty="0" err="1" smtClean="0">
                <a:ln w="1905"/>
                <a:solidFill>
                  <a:schemeClr val="bg1"/>
                </a:solidFill>
                <a:effectLst>
                  <a:outerShdw blurRad="38100" dist="38100" dir="2700000" algn="tl">
                    <a:srgbClr val="000000">
                      <a:alpha val="43137"/>
                    </a:srgbClr>
                  </a:outerShdw>
                </a:effectLst>
                <a:latin typeface="Rubius" pitchFamily="2" charset="0"/>
              </a:rPr>
              <a:t>көптеп кездеседі</a:t>
            </a:r>
            <a:r>
              <a:rPr lang="ru-RU" dirty="0" smtClean="0">
                <a:ln w="1905"/>
                <a:solidFill>
                  <a:schemeClr val="bg1"/>
                </a:solidFill>
                <a:effectLst>
                  <a:outerShdw blurRad="38100" dist="38100" dir="2700000" algn="tl">
                    <a:srgbClr val="000000">
                      <a:alpha val="43137"/>
                    </a:srgbClr>
                  </a:outerShdw>
                </a:effectLst>
                <a:latin typeface="Rubius" pitchFamily="2" charset="0"/>
              </a:rPr>
              <a:t>.</a:t>
            </a:r>
          </a:p>
          <a:p>
            <a:pPr marL="342900" indent="15875" algn="just"/>
            <a:endParaRPr kumimoji="0" lang="ru-RU" i="0" u="none" strike="noStrike" kern="1200" cap="none" spc="0" normalizeH="0" baseline="0" noProof="0" dirty="0" smtClean="0">
              <a:ln w="1905"/>
              <a:solidFill>
                <a:schemeClr val="bg1"/>
              </a:solidFill>
              <a:effectLst>
                <a:outerShdw blurRad="38100" dist="38100" dir="2700000" algn="tl">
                  <a:srgbClr val="000000">
                    <a:alpha val="43137"/>
                  </a:srgbClr>
                </a:outerShdw>
              </a:effectLst>
              <a:uLnTx/>
              <a:uFillTx/>
              <a:latin typeface="Rubius" pitchFamily="2" charset="0"/>
              <a:ea typeface="+mn-ea"/>
              <a:cs typeface="+mn-cs"/>
            </a:endParaRPr>
          </a:p>
        </p:txBody>
      </p:sp>
    </p:spTree>
  </p:cSld>
  <p:clrMapOvr>
    <a:masterClrMapping/>
  </p:clrMapOvr>
  <p:transition advTm="48391"/>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IMG_8060.JPG"/>
          <p:cNvPicPr>
            <a:picLocks noGrp="1" noChangeAspect="1"/>
          </p:cNvPicPr>
          <p:nvPr>
            <p:ph idx="1"/>
          </p:nvPr>
        </p:nvPicPr>
        <p:blipFill>
          <a:blip r:embed="rId2" cstate="print">
            <a:lum contrast="40000"/>
          </a:blip>
          <a:stretch>
            <a:fillRect/>
          </a:stretch>
        </p:blipFill>
        <p:spPr>
          <a:xfrm>
            <a:off x="0" y="0"/>
            <a:ext cx="9144000" cy="6858000"/>
          </a:xfrm>
        </p:spPr>
      </p:pic>
      <p:pic>
        <p:nvPicPr>
          <p:cNvPr id="5" name="Рисунок 4" descr="IMG_8072.JPG"/>
          <p:cNvPicPr>
            <a:picLocks noChangeAspect="1"/>
          </p:cNvPicPr>
          <p:nvPr/>
        </p:nvPicPr>
        <p:blipFill>
          <a:blip r:embed="rId3" cstate="print"/>
          <a:stretch>
            <a:fillRect/>
          </a:stretch>
        </p:blipFill>
        <p:spPr>
          <a:xfrm>
            <a:off x="285720" y="214290"/>
            <a:ext cx="3795774" cy="2185882"/>
          </a:xfrm>
          <a:prstGeom prst="rect">
            <a:avLst/>
          </a:prstGeom>
        </p:spPr>
      </p:pic>
      <p:pic>
        <p:nvPicPr>
          <p:cNvPr id="6" name="Рисунок 5" descr="IMG_8115.JPG"/>
          <p:cNvPicPr>
            <a:picLocks noChangeAspect="1"/>
          </p:cNvPicPr>
          <p:nvPr/>
        </p:nvPicPr>
        <p:blipFill>
          <a:blip r:embed="rId4" cstate="print"/>
          <a:stretch>
            <a:fillRect/>
          </a:stretch>
        </p:blipFill>
        <p:spPr>
          <a:xfrm>
            <a:off x="5429256" y="214290"/>
            <a:ext cx="3441681" cy="2067256"/>
          </a:xfrm>
          <a:prstGeom prst="rect">
            <a:avLst/>
          </a:prstGeom>
        </p:spPr>
      </p:pic>
      <p:sp>
        <p:nvSpPr>
          <p:cNvPr id="7" name="Прямоугольник 6"/>
          <p:cNvSpPr/>
          <p:nvPr/>
        </p:nvSpPr>
        <p:spPr>
          <a:xfrm>
            <a:off x="1428728" y="2500306"/>
            <a:ext cx="7178055" cy="1323439"/>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8000" b="1" cap="all" dirty="0" smtClean="0">
                <a:ln/>
                <a:solidFill>
                  <a:srgbClr val="33CCFF"/>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Хан </a:t>
            </a:r>
            <a:r>
              <a:rPr lang="ru-RU" sz="8000" b="1" cap="all" dirty="0" err="1" smtClean="0">
                <a:ln/>
                <a:solidFill>
                  <a:srgbClr val="33CCFF"/>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Ордасы</a:t>
            </a:r>
            <a:endParaRPr lang="ru-RU" sz="8000" b="1" cap="all" dirty="0">
              <a:ln/>
              <a:solidFill>
                <a:srgbClr val="33CCFF"/>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8" name="Подзаголовок 2"/>
          <p:cNvSpPr txBox="1">
            <a:spLocks/>
          </p:cNvSpPr>
          <p:nvPr/>
        </p:nvSpPr>
        <p:spPr>
          <a:xfrm>
            <a:off x="0" y="4786322"/>
            <a:ext cx="9286908" cy="1512168"/>
          </a:xfrm>
          <a:prstGeom prst="rect">
            <a:avLst/>
          </a:prstGeom>
        </p:spPr>
        <p:txBody>
          <a:bodyPr vert="horz" lIns="91440" tIns="45720" rIns="91440" bIns="45720" rtlCol="0">
            <a:noAutofit/>
          </a:bodyPr>
          <a:lstStyle/>
          <a:p>
            <a:pPr marL="342900" lvl="0" indent="15875" algn="just"/>
            <a:r>
              <a:rPr lang="ru-RU" dirty="0" smtClean="0">
                <a:ln w="1905"/>
                <a:solidFill>
                  <a:schemeClr val="bg1"/>
                </a:solidFill>
                <a:effectLst>
                  <a:outerShdw blurRad="38100" dist="38100" dir="2700000" algn="tl">
                    <a:srgbClr val="000000">
                      <a:alpha val="43137"/>
                    </a:srgbClr>
                  </a:outerShdw>
                </a:effectLst>
                <a:latin typeface="Rubius" pitchFamily="2" charset="0"/>
              </a:rPr>
              <a:t/>
            </a:r>
            <a:br>
              <a:rPr lang="ru-RU" dirty="0" smtClean="0">
                <a:ln w="1905"/>
                <a:solidFill>
                  <a:schemeClr val="bg1"/>
                </a:solidFill>
                <a:effectLst>
                  <a:outerShdw blurRad="38100" dist="38100" dir="2700000" algn="tl">
                    <a:srgbClr val="000000">
                      <a:alpha val="43137"/>
                    </a:srgbClr>
                  </a:outerShdw>
                </a:effectLst>
                <a:latin typeface="Rubius" pitchFamily="2" charset="0"/>
              </a:rPr>
            </a:br>
            <a:endParaRPr kumimoji="0" lang="ru-RU" i="0" u="none" strike="noStrike" kern="1200" cap="none" spc="0" normalizeH="0" baseline="0" noProof="0" dirty="0" smtClean="0">
              <a:ln w="1905"/>
              <a:solidFill>
                <a:schemeClr val="bg1"/>
              </a:solidFill>
              <a:effectLst>
                <a:outerShdw blurRad="38100" dist="38100" dir="2700000" algn="tl">
                  <a:srgbClr val="000000">
                    <a:alpha val="43137"/>
                  </a:srgbClr>
                </a:outerShdw>
              </a:effectLst>
              <a:uLnTx/>
              <a:uFillTx/>
              <a:latin typeface="Rubius" pitchFamily="2" charset="0"/>
              <a:ea typeface="+mn-ea"/>
              <a:cs typeface="+mn-cs"/>
            </a:endParaRPr>
          </a:p>
        </p:txBody>
      </p:sp>
      <p:sp>
        <p:nvSpPr>
          <p:cNvPr id="9" name="Подзаголовок 2"/>
          <p:cNvSpPr txBox="1">
            <a:spLocks/>
          </p:cNvSpPr>
          <p:nvPr/>
        </p:nvSpPr>
        <p:spPr>
          <a:xfrm>
            <a:off x="-285784" y="5345832"/>
            <a:ext cx="9429784" cy="1512168"/>
          </a:xfrm>
          <a:prstGeom prst="rect">
            <a:avLst/>
          </a:prstGeom>
        </p:spPr>
        <p:txBody>
          <a:bodyPr vert="horz" lIns="91440" tIns="45720" rIns="91440" bIns="45720" rtlCol="0">
            <a:noAutofit/>
          </a:bodyPr>
          <a:lstStyle/>
          <a:p>
            <a:pPr marL="342900" lvl="0" indent="15875" algn="just"/>
            <a:r>
              <a:rPr lang="kk-KZ" dirty="0" smtClean="0">
                <a:ln w="1905"/>
                <a:solidFill>
                  <a:srgbClr val="FFFF00"/>
                </a:solidFill>
                <a:effectLst>
                  <a:outerShdw blurRad="38100" dist="38100" dir="2700000" algn="tl">
                    <a:srgbClr val="000000">
                      <a:alpha val="43137"/>
                    </a:srgbClr>
                  </a:outerShdw>
                </a:effectLst>
                <a:latin typeface="Rubius" pitchFamily="2" charset="0"/>
              </a:rPr>
              <a:t>Хан Ордасында тарихқа аты белгілі хандарды ақ киізге көтеріп, хан сайлап, олар халқына адал қызмет етуіне ант беріскен. Хан Ордасының басты мағынасы хандарды ұлықтау болған. Бұл дәстүр Жошы ханнан басталса керек. Хан Ордасында Жошыдан тараған хандардың бәрінің осы өңірде ұлықталғанын, тіптен, соңғы хан Кенесарының да осы жерде ақ киізге көтеріп хан атанғаны белгілі.\\\\\\\</a:t>
            </a:r>
            <a:endParaRPr kumimoji="0" lang="ru-RU" i="0" u="none" strike="noStrike" kern="1200" cap="none" spc="0" normalizeH="0" baseline="0" noProof="0" dirty="0" smtClean="0">
              <a:ln w="1905"/>
              <a:solidFill>
                <a:srgbClr val="FFFF00"/>
              </a:solidFill>
              <a:effectLst>
                <a:outerShdw blurRad="38100" dist="38100" dir="2700000" algn="tl">
                  <a:srgbClr val="000000">
                    <a:alpha val="43137"/>
                  </a:srgbClr>
                </a:outerShdw>
              </a:effectLst>
              <a:uLnTx/>
              <a:uFillTx/>
              <a:latin typeface="Rubius" pitchFamily="2" charset="0"/>
              <a:ea typeface="+mn-ea"/>
              <a:cs typeface="+mn-cs"/>
            </a:endParaRPr>
          </a:p>
        </p:txBody>
      </p:sp>
    </p:spTree>
  </p:cSld>
  <p:clrMapOvr>
    <a:masterClrMapping/>
  </p:clrMapOvr>
  <p:transition advTm="41044"/>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IMG_7928.JPG"/>
          <p:cNvPicPr>
            <a:picLocks noGrp="1" noChangeAspect="1"/>
          </p:cNvPicPr>
          <p:nvPr>
            <p:ph idx="1"/>
          </p:nvPr>
        </p:nvPicPr>
        <p:blipFill>
          <a:blip r:embed="rId2" cstate="print">
            <a:lum contrast="30000"/>
          </a:blip>
          <a:stretch>
            <a:fillRect/>
          </a:stretch>
        </p:blipFill>
        <p:spPr>
          <a:xfrm>
            <a:off x="0" y="0"/>
            <a:ext cx="9144000" cy="6858000"/>
          </a:xfrm>
        </p:spPr>
      </p:pic>
      <p:sp>
        <p:nvSpPr>
          <p:cNvPr id="5" name="Прямоугольник 4"/>
          <p:cNvSpPr/>
          <p:nvPr/>
        </p:nvSpPr>
        <p:spPr>
          <a:xfrm>
            <a:off x="142844" y="142852"/>
            <a:ext cx="888006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err="1" smtClean="0">
                <a:ln w="11430"/>
                <a:solidFill>
                  <a:srgbClr val="00FF99"/>
                </a:solidFill>
                <a:effectLst>
                  <a:outerShdw blurRad="76200" dist="50800" dir="5400000" algn="tl" rotWithShape="0">
                    <a:srgbClr val="000000">
                      <a:alpha val="65000"/>
                    </a:srgbClr>
                  </a:outerShdw>
                </a:effectLst>
              </a:rPr>
              <a:t>Әмір Темірдің тас</a:t>
            </a:r>
            <a:r>
              <a:rPr lang="ru-RU" sz="5400" b="1" cap="none" spc="50" dirty="0" smtClean="0">
                <a:ln w="11430"/>
                <a:solidFill>
                  <a:srgbClr val="00FF99"/>
                </a:solidFill>
                <a:effectLst>
                  <a:outerShdw blurRad="76200" dist="50800" dir="5400000" algn="tl" rotWithShape="0">
                    <a:srgbClr val="000000">
                      <a:alpha val="65000"/>
                    </a:srgbClr>
                  </a:outerShdw>
                </a:effectLst>
              </a:rPr>
              <a:t> </a:t>
            </a:r>
            <a:r>
              <a:rPr lang="ru-RU" sz="5400" b="1" cap="none" spc="50" dirty="0" err="1" smtClean="0">
                <a:ln w="11430"/>
                <a:solidFill>
                  <a:srgbClr val="00FF99"/>
                </a:solidFill>
                <a:effectLst>
                  <a:outerShdw blurRad="76200" dist="50800" dir="5400000" algn="tl" rotWithShape="0">
                    <a:srgbClr val="000000">
                      <a:alpha val="65000"/>
                    </a:srgbClr>
                  </a:outerShdw>
                </a:effectLst>
              </a:rPr>
              <a:t>плитасы</a:t>
            </a:r>
            <a:endParaRPr lang="ru-RU" sz="5400" b="1" cap="none" spc="50" dirty="0">
              <a:ln w="11430"/>
              <a:solidFill>
                <a:srgbClr val="00FF99"/>
              </a:solidFill>
              <a:effectLst>
                <a:outerShdw blurRad="76200" dist="50800" dir="5400000" algn="tl" rotWithShape="0">
                  <a:srgbClr val="000000">
                    <a:alpha val="65000"/>
                  </a:srgbClr>
                </a:outerShdw>
              </a:effectLst>
            </a:endParaRPr>
          </a:p>
        </p:txBody>
      </p:sp>
      <p:pic>
        <p:nvPicPr>
          <p:cNvPr id="6" name="Рисунок 5" descr="IMG_7953.JPG"/>
          <p:cNvPicPr>
            <a:picLocks noChangeAspect="1"/>
          </p:cNvPicPr>
          <p:nvPr/>
        </p:nvPicPr>
        <p:blipFill>
          <a:blip r:embed="rId3" cstate="print"/>
          <a:stretch>
            <a:fillRect/>
          </a:stretch>
        </p:blipFill>
        <p:spPr>
          <a:xfrm>
            <a:off x="5715008" y="1071545"/>
            <a:ext cx="3428992" cy="2285995"/>
          </a:xfrm>
          <a:prstGeom prst="rect">
            <a:avLst/>
          </a:prstGeom>
        </p:spPr>
      </p:pic>
      <p:pic>
        <p:nvPicPr>
          <p:cNvPr id="7" name="Рисунок 6" descr="IMG_7915.JPG"/>
          <p:cNvPicPr>
            <a:picLocks noChangeAspect="1"/>
          </p:cNvPicPr>
          <p:nvPr/>
        </p:nvPicPr>
        <p:blipFill>
          <a:blip r:embed="rId4" cstate="print"/>
          <a:stretch>
            <a:fillRect/>
          </a:stretch>
        </p:blipFill>
        <p:spPr>
          <a:xfrm>
            <a:off x="0" y="1000108"/>
            <a:ext cx="2143108" cy="1404926"/>
          </a:xfrm>
          <a:prstGeom prst="rect">
            <a:avLst/>
          </a:prstGeom>
        </p:spPr>
      </p:pic>
      <p:sp>
        <p:nvSpPr>
          <p:cNvPr id="8" name="Подзаголовок 2"/>
          <p:cNvSpPr txBox="1">
            <a:spLocks/>
          </p:cNvSpPr>
          <p:nvPr/>
        </p:nvSpPr>
        <p:spPr>
          <a:xfrm>
            <a:off x="-285784" y="4786322"/>
            <a:ext cx="9429784" cy="1512168"/>
          </a:xfrm>
          <a:prstGeom prst="rect">
            <a:avLst/>
          </a:prstGeom>
        </p:spPr>
        <p:txBody>
          <a:bodyPr vert="horz" lIns="91440" tIns="45720" rIns="91440" bIns="45720" rtlCol="0">
            <a:noAutofit/>
          </a:bodyPr>
          <a:lstStyle/>
          <a:p>
            <a:pPr marL="342900" indent="15875" algn="just"/>
            <a:r>
              <a:rPr lang="ru-RU" dirty="0" smtClean="0">
                <a:ln w="1905"/>
                <a:solidFill>
                  <a:schemeClr val="bg1"/>
                </a:solidFill>
                <a:effectLst>
                  <a:outerShdw blurRad="38100" dist="38100" dir="2700000" algn="tl">
                    <a:srgbClr val="000000">
                      <a:alpha val="43137"/>
                    </a:srgbClr>
                  </a:outerShdw>
                </a:effectLst>
                <a:latin typeface="Rubius" pitchFamily="2" charset="0"/>
              </a:rPr>
              <a:t>1391 </a:t>
            </a:r>
            <a:r>
              <a:rPr lang="ru-RU" dirty="0" err="1" smtClean="0">
                <a:ln w="1905"/>
                <a:solidFill>
                  <a:schemeClr val="bg1"/>
                </a:solidFill>
                <a:effectLst>
                  <a:outerShdw blurRad="38100" dist="38100" dir="2700000" algn="tl">
                    <a:srgbClr val="000000">
                      <a:alpha val="43137"/>
                    </a:srgbClr>
                  </a:outerShdw>
                </a:effectLst>
                <a:latin typeface="Rubius" pitchFamily="2" charset="0"/>
              </a:rPr>
              <a:t>жылы</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Әмір Темірдің </a:t>
            </a:r>
            <a:r>
              <a:rPr lang="ru-RU" dirty="0" smtClean="0">
                <a:ln w="1905"/>
                <a:solidFill>
                  <a:schemeClr val="bg1"/>
                </a:solidFill>
                <a:effectLst>
                  <a:outerShdw blurRad="38100" dist="38100" dir="2700000" algn="tl">
                    <a:srgbClr val="000000">
                      <a:alpha val="43137"/>
                    </a:srgbClr>
                  </a:outerShdw>
                </a:effectLst>
                <a:latin typeface="Rubius" pitchFamily="2" charset="0"/>
              </a:rPr>
              <a:t>Алтын </a:t>
            </a:r>
            <a:r>
              <a:rPr lang="ru-RU" dirty="0" err="1" smtClean="0">
                <a:ln w="1905"/>
                <a:solidFill>
                  <a:schemeClr val="bg1"/>
                </a:solidFill>
                <a:effectLst>
                  <a:outerShdw blurRad="38100" dist="38100" dir="2700000" algn="tl">
                    <a:srgbClr val="000000">
                      <a:alpha val="43137"/>
                    </a:srgbClr>
                  </a:outerShdw>
                </a:effectLst>
                <a:latin typeface="Rubius" pitchFamily="2" charset="0"/>
              </a:rPr>
              <a:t>Шоқы биігіне</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жазып</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қалдырған ескерткіш</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тас</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плитасын</a:t>
            </a:r>
            <a:r>
              <a:rPr lang="ru-RU" dirty="0" smtClean="0">
                <a:ln w="1905"/>
                <a:solidFill>
                  <a:schemeClr val="bg1"/>
                </a:solidFill>
                <a:effectLst>
                  <a:outerShdw blurRad="38100" dist="38100" dir="2700000" algn="tl">
                    <a:srgbClr val="000000">
                      <a:alpha val="43137"/>
                    </a:srgbClr>
                  </a:outerShdw>
                </a:effectLst>
                <a:latin typeface="Rubius" pitchFamily="2" charset="0"/>
              </a:rPr>
              <a:t> 1937 </a:t>
            </a:r>
            <a:r>
              <a:rPr lang="ru-RU" dirty="0" err="1" smtClean="0">
                <a:ln w="1905"/>
                <a:solidFill>
                  <a:schemeClr val="bg1"/>
                </a:solidFill>
                <a:effectLst>
                  <a:outerShdw blurRad="38100" dist="38100" dir="2700000" algn="tl">
                    <a:srgbClr val="000000">
                      <a:alpha val="43137"/>
                    </a:srgbClr>
                  </a:outerShdw>
                </a:effectLst>
                <a:latin typeface="Rubius" pitchFamily="2" charset="0"/>
              </a:rPr>
              <a:t>жылы</a:t>
            </a:r>
            <a:r>
              <a:rPr lang="ru-RU" dirty="0" smtClean="0">
                <a:ln w="1905"/>
                <a:solidFill>
                  <a:schemeClr val="bg1"/>
                </a:solidFill>
                <a:effectLst>
                  <a:outerShdw blurRad="38100" dist="38100" dir="2700000" algn="tl">
                    <a:srgbClr val="000000">
                      <a:alpha val="43137"/>
                    </a:srgbClr>
                  </a:outerShdw>
                </a:effectLst>
                <a:latin typeface="Rubius" pitchFamily="2" charset="0"/>
              </a:rPr>
              <a:t> профессор </a:t>
            </a:r>
            <a:r>
              <a:rPr lang="ru-RU" dirty="0" err="1" smtClean="0">
                <a:ln w="1905"/>
                <a:solidFill>
                  <a:schemeClr val="bg1"/>
                </a:solidFill>
                <a:effectLst>
                  <a:outerShdw blurRad="38100" dist="38100" dir="2700000" algn="tl">
                    <a:srgbClr val="000000">
                      <a:alpha val="43137"/>
                    </a:srgbClr>
                  </a:outerShdw>
                </a:effectLst>
                <a:latin typeface="Rubius" pitchFamily="2" charset="0"/>
              </a:rPr>
              <a:t>Поппэ</a:t>
            </a:r>
            <a:r>
              <a:rPr lang="ru-RU" dirty="0" smtClean="0">
                <a:ln w="1905"/>
                <a:solidFill>
                  <a:schemeClr val="bg1"/>
                </a:solidFill>
                <a:effectLst>
                  <a:outerShdw blurRad="38100" dist="38100" dir="2700000" algn="tl">
                    <a:srgbClr val="000000">
                      <a:alpha val="43137"/>
                    </a:srgbClr>
                  </a:outerShdw>
                </a:effectLst>
                <a:latin typeface="Rubius" pitchFamily="2" charset="0"/>
              </a:rPr>
              <a:t>  мен </a:t>
            </a:r>
            <a:r>
              <a:rPr lang="ru-RU" dirty="0" err="1" smtClean="0">
                <a:ln w="1905"/>
                <a:solidFill>
                  <a:schemeClr val="bg1"/>
                </a:solidFill>
                <a:effectLst>
                  <a:outerShdw blurRad="38100" dist="38100" dir="2700000" algn="tl">
                    <a:srgbClr val="000000">
                      <a:alpha val="43137"/>
                    </a:srgbClr>
                  </a:outerShdw>
                </a:effectLst>
                <a:latin typeface="Rubius" pitchFamily="2" charset="0"/>
              </a:rPr>
              <a:t>Марғұлан былай</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деп</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мағынасын ашып</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жазған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Хижранның </a:t>
            </a:r>
            <a:r>
              <a:rPr lang="ru-RU" dirty="0" smtClean="0">
                <a:ln w="1905"/>
                <a:solidFill>
                  <a:schemeClr val="bg1"/>
                </a:solidFill>
                <a:effectLst>
                  <a:outerShdw blurRad="38100" dist="38100" dir="2700000" algn="tl">
                    <a:srgbClr val="000000">
                      <a:alpha val="43137"/>
                    </a:srgbClr>
                  </a:outerShdw>
                </a:effectLst>
                <a:latin typeface="Rubius" pitchFamily="2" charset="0"/>
              </a:rPr>
              <a:t>793 </a:t>
            </a:r>
            <a:r>
              <a:rPr lang="ru-RU" dirty="0" err="1" smtClean="0">
                <a:ln w="1905"/>
                <a:solidFill>
                  <a:schemeClr val="bg1"/>
                </a:solidFill>
                <a:effectLst>
                  <a:outerShdw blurRad="38100" dist="38100" dir="2700000" algn="tl">
                    <a:srgbClr val="000000">
                      <a:alpha val="43137"/>
                    </a:srgbClr>
                  </a:outerShdw>
                </a:effectLst>
                <a:latin typeface="Rubius" pitchFamily="2" charset="0"/>
              </a:rPr>
              <a:t>қой жылында</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Тоқтамыс ханға жорыққа аттанған кезімде</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Тоқмақ еліне</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келдім</a:t>
            </a:r>
            <a:r>
              <a:rPr lang="ru-RU" dirty="0" smtClean="0">
                <a:ln w="1905"/>
                <a:solidFill>
                  <a:schemeClr val="bg1"/>
                </a:solidFill>
                <a:effectLst>
                  <a:outerShdw blurRad="38100" dist="38100" dir="2700000" algn="tl">
                    <a:srgbClr val="000000">
                      <a:alpha val="43137"/>
                    </a:srgbClr>
                  </a:outerShdw>
                </a:effectLst>
                <a:latin typeface="Rubius" pitchFamily="2" charset="0"/>
              </a:rPr>
              <a:t>. Осы </a:t>
            </a:r>
            <a:r>
              <a:rPr lang="ru-RU" dirty="0" err="1" smtClean="0">
                <a:ln w="1905"/>
                <a:solidFill>
                  <a:schemeClr val="bg1"/>
                </a:solidFill>
                <a:effectLst>
                  <a:outerShdw blurRad="38100" dist="38100" dir="2700000" algn="tl">
                    <a:srgbClr val="000000">
                      <a:alpha val="43137"/>
                    </a:srgbClr>
                  </a:outerShdw>
                </a:effectLst>
                <a:latin typeface="Rubius" pitchFamily="2" charset="0"/>
              </a:rPr>
              <a:t>жерде</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үлкен белгі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болды</a:t>
            </a:r>
            <a:r>
              <a:rPr lang="ru-RU" dirty="0" smtClean="0">
                <a:ln w="1905"/>
                <a:solidFill>
                  <a:schemeClr val="bg1"/>
                </a:solidFill>
                <a:effectLst>
                  <a:outerShdw blurRad="38100" dist="38100" dir="2700000" algn="tl">
                    <a:srgbClr val="000000">
                      <a:alpha val="43137"/>
                    </a:srgbClr>
                  </a:outerShdw>
                </a:effectLst>
                <a:latin typeface="Rubius" pitchFamily="2" charset="0"/>
              </a:rPr>
              <a:t>, оба </a:t>
            </a:r>
            <a:r>
              <a:rPr lang="ru-RU" dirty="0" err="1" smtClean="0">
                <a:ln w="1905"/>
                <a:solidFill>
                  <a:schemeClr val="bg1"/>
                </a:solidFill>
                <a:effectLst>
                  <a:outerShdw blurRad="38100" dist="38100" dir="2700000" algn="tl">
                    <a:srgbClr val="000000">
                      <a:alpha val="43137"/>
                    </a:srgbClr>
                  </a:outerShdw>
                </a:effectLst>
                <a:latin typeface="Rubius" pitchFamily="2" charset="0"/>
              </a:rPr>
              <a:t>тұрғызылды</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Барлық адамдар</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Құран бағыштап, дұға оқып, мені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есіне</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алып</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отырсын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Тұран сұлтаны Темірбек</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Әмин!»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Әмір Темірден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қалған тарихи</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ескерткіштің түпнұсқасы қазіргі кезде</a:t>
            </a:r>
            <a:r>
              <a:rPr lang="ru-RU" dirty="0" smtClean="0">
                <a:ln w="1905"/>
                <a:solidFill>
                  <a:schemeClr val="bg1"/>
                </a:solidFill>
                <a:effectLst>
                  <a:outerShdw blurRad="38100" dist="38100" dir="2700000" algn="tl">
                    <a:srgbClr val="000000">
                      <a:alpha val="43137"/>
                    </a:srgbClr>
                  </a:outerShdw>
                </a:effectLst>
                <a:latin typeface="Rubius" pitchFamily="2" charset="0"/>
              </a:rPr>
              <a:t> Санкт-Петербург </a:t>
            </a:r>
            <a:r>
              <a:rPr lang="ru-RU" dirty="0" err="1" smtClean="0">
                <a:ln w="1905"/>
                <a:solidFill>
                  <a:schemeClr val="bg1"/>
                </a:solidFill>
                <a:effectLst>
                  <a:outerShdw blurRad="38100" dist="38100" dir="2700000" algn="tl">
                    <a:srgbClr val="000000">
                      <a:alpha val="43137"/>
                    </a:srgbClr>
                  </a:outerShdw>
                </a:effectLst>
                <a:latin typeface="Rubius" pitchFamily="2" charset="0"/>
              </a:rPr>
              <a:t>қаласындағы Эрмитажда</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сақтаулы</a:t>
            </a:r>
            <a:r>
              <a:rPr lang="ru-RU" dirty="0" smtClean="0">
                <a:ln w="1905"/>
                <a:solidFill>
                  <a:schemeClr val="bg1"/>
                </a:solidFill>
                <a:effectLst>
                  <a:outerShdw blurRad="38100" dist="38100" dir="2700000" algn="tl">
                    <a:srgbClr val="000000">
                      <a:alpha val="43137"/>
                    </a:srgbClr>
                  </a:outerShdw>
                </a:effectLst>
                <a:latin typeface="Rubius" pitchFamily="2" charset="0"/>
              </a:rPr>
              <a:t>.</a:t>
            </a:r>
          </a:p>
          <a:p>
            <a:pPr marL="342900" indent="15875" algn="just"/>
            <a:r>
              <a:rPr lang="ru-RU" dirty="0" smtClean="0">
                <a:ln w="1905"/>
                <a:solidFill>
                  <a:schemeClr val="bg1"/>
                </a:solidFill>
                <a:effectLst>
                  <a:outerShdw blurRad="38100" dist="38100" dir="2700000" algn="tl">
                    <a:srgbClr val="000000">
                      <a:alpha val="43137"/>
                    </a:srgbClr>
                  </a:outerShdw>
                </a:effectLst>
                <a:latin typeface="Rubius" pitchFamily="2" charset="0"/>
              </a:rPr>
              <a:t/>
            </a:r>
            <a:br>
              <a:rPr lang="ru-RU" dirty="0" smtClean="0">
                <a:ln w="1905"/>
                <a:solidFill>
                  <a:schemeClr val="bg1"/>
                </a:solidFill>
                <a:effectLst>
                  <a:outerShdw blurRad="38100" dist="38100" dir="2700000" algn="tl">
                    <a:srgbClr val="000000">
                      <a:alpha val="43137"/>
                    </a:srgbClr>
                  </a:outerShdw>
                </a:effectLst>
                <a:latin typeface="Rubius" pitchFamily="2" charset="0"/>
              </a:rPr>
            </a:br>
            <a:endParaRPr kumimoji="0" lang="ru-RU" i="0" u="none" strike="noStrike" kern="1200" cap="none" spc="0" normalizeH="0" baseline="0" noProof="0" dirty="0" smtClean="0">
              <a:ln w="1905"/>
              <a:solidFill>
                <a:schemeClr val="bg1"/>
              </a:solidFill>
              <a:effectLst>
                <a:outerShdw blurRad="38100" dist="38100" dir="2700000" algn="tl">
                  <a:srgbClr val="000000">
                    <a:alpha val="43137"/>
                  </a:srgbClr>
                </a:outerShdw>
              </a:effectLst>
              <a:uLnTx/>
              <a:uFillTx/>
              <a:latin typeface="Rubius" pitchFamily="2" charset="0"/>
              <a:ea typeface="+mn-ea"/>
              <a:cs typeface="+mn-cs"/>
            </a:endParaRPr>
          </a:p>
        </p:txBody>
      </p:sp>
    </p:spTree>
  </p:cSld>
  <p:clrMapOvr>
    <a:masterClrMapping/>
  </p:clrMapOvr>
  <p:transition advTm="5329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00_2421.JPG"/>
          <p:cNvPicPr>
            <a:picLocks noGrp="1" noChangeAspect="1"/>
          </p:cNvPicPr>
          <p:nvPr>
            <p:ph idx="1"/>
          </p:nvPr>
        </p:nvPicPr>
        <p:blipFill>
          <a:blip r:embed="rId2">
            <a:lum contrast="40000"/>
          </a:blip>
          <a:stretch>
            <a:fillRect/>
          </a:stretch>
        </p:blipFill>
        <p:spPr>
          <a:xfrm>
            <a:off x="0" y="0"/>
            <a:ext cx="9144000" cy="6858000"/>
          </a:xfrm>
        </p:spPr>
      </p:pic>
      <p:sp>
        <p:nvSpPr>
          <p:cNvPr id="5" name="Прямоугольник 4"/>
          <p:cNvSpPr/>
          <p:nvPr/>
        </p:nvSpPr>
        <p:spPr>
          <a:xfrm>
            <a:off x="0" y="1714488"/>
            <a:ext cx="8858312" cy="3046988"/>
          </a:xfrm>
          <a:prstGeom prst="rect">
            <a:avLst/>
          </a:prstGeom>
          <a:noFill/>
        </p:spPr>
        <p:txBody>
          <a:bodyPr wrap="square" lIns="91440" tIns="45720" rIns="91440" bIns="45720">
            <a:spAutoFit/>
          </a:bodyPr>
          <a:lstStyle/>
          <a:p>
            <a:pPr algn="ctr"/>
            <a:r>
              <a:rPr lang="ru-RU" sz="9600" b="1" cap="none" spc="0" dirty="0" err="1" smtClean="0">
                <a:ln w="900" cmpd="sng">
                  <a:solidFill>
                    <a:schemeClr val="accent1">
                      <a:satMod val="190000"/>
                      <a:alpha val="55000"/>
                    </a:schemeClr>
                  </a:solidFill>
                  <a:prstDash val="solid"/>
                </a:ln>
                <a:solidFill>
                  <a:srgbClr val="00FFFF"/>
                </a:solidFill>
                <a:effectLst>
                  <a:innerShdw blurRad="101600" dist="76200" dir="5400000">
                    <a:schemeClr val="accent1">
                      <a:satMod val="190000"/>
                      <a:tint val="100000"/>
                      <a:alpha val="74000"/>
                    </a:schemeClr>
                  </a:innerShdw>
                </a:effectLst>
              </a:rPr>
              <a:t>Ақмешіт Әулие тауы</a:t>
            </a:r>
            <a:endParaRPr lang="ru-RU" sz="9600" b="1" cap="none" spc="0" dirty="0">
              <a:ln w="900" cmpd="sng">
                <a:solidFill>
                  <a:schemeClr val="accent1">
                    <a:satMod val="190000"/>
                    <a:alpha val="55000"/>
                  </a:schemeClr>
                </a:solidFill>
                <a:prstDash val="solid"/>
              </a:ln>
              <a:solidFill>
                <a:srgbClr val="00FFFF"/>
              </a:solidFill>
              <a:effectLst>
                <a:innerShdw blurRad="101600" dist="76200" dir="5400000">
                  <a:schemeClr val="accent1">
                    <a:satMod val="190000"/>
                    <a:tint val="100000"/>
                    <a:alpha val="74000"/>
                  </a:schemeClr>
                </a:innerShdw>
              </a:effectLst>
            </a:endParaRPr>
          </a:p>
        </p:txBody>
      </p:sp>
      <p:pic>
        <p:nvPicPr>
          <p:cNvPr id="6" name="Рисунок 5" descr="100_2429.JPG"/>
          <p:cNvPicPr>
            <a:picLocks noChangeAspect="1"/>
          </p:cNvPicPr>
          <p:nvPr/>
        </p:nvPicPr>
        <p:blipFill>
          <a:blip r:embed="rId3" cstate="print">
            <a:lum contrast="40000"/>
          </a:blip>
          <a:srcRect b="25458"/>
          <a:stretch>
            <a:fillRect/>
          </a:stretch>
        </p:blipFill>
        <p:spPr>
          <a:xfrm>
            <a:off x="357158" y="142852"/>
            <a:ext cx="3000396" cy="1677418"/>
          </a:xfrm>
          <a:prstGeom prst="rect">
            <a:avLst/>
          </a:prstGeom>
        </p:spPr>
      </p:pic>
      <p:pic>
        <p:nvPicPr>
          <p:cNvPr id="7" name="Рисунок 6" descr="100_2406.JPG"/>
          <p:cNvPicPr>
            <a:picLocks noChangeAspect="1"/>
          </p:cNvPicPr>
          <p:nvPr/>
        </p:nvPicPr>
        <p:blipFill>
          <a:blip r:embed="rId4" cstate="print">
            <a:lum contrast="40000"/>
          </a:blip>
          <a:stretch>
            <a:fillRect/>
          </a:stretch>
        </p:blipFill>
        <p:spPr>
          <a:xfrm>
            <a:off x="5000628" y="142852"/>
            <a:ext cx="3214710" cy="1647345"/>
          </a:xfrm>
          <a:prstGeom prst="rect">
            <a:avLst/>
          </a:prstGeom>
        </p:spPr>
      </p:pic>
      <p:sp>
        <p:nvSpPr>
          <p:cNvPr id="8" name="Подзаголовок 2"/>
          <p:cNvSpPr txBox="1">
            <a:spLocks/>
          </p:cNvSpPr>
          <p:nvPr/>
        </p:nvSpPr>
        <p:spPr>
          <a:xfrm>
            <a:off x="-285784" y="4572008"/>
            <a:ext cx="9429784" cy="1512168"/>
          </a:xfrm>
          <a:prstGeom prst="rect">
            <a:avLst/>
          </a:prstGeom>
        </p:spPr>
        <p:txBody>
          <a:bodyPr vert="horz" lIns="91440" tIns="45720" rIns="91440" bIns="45720" rtlCol="0">
            <a:noAutofit/>
          </a:bodyPr>
          <a:lstStyle/>
          <a:p>
            <a:pPr marL="342900" indent="15875" algn="just"/>
            <a:r>
              <a:rPr lang="ru-RU" sz="2400" dirty="0" err="1" smtClean="0">
                <a:ln w="1905"/>
                <a:solidFill>
                  <a:srgbClr val="FFFF00"/>
                </a:solidFill>
                <a:effectLst>
                  <a:outerShdw blurRad="38100" dist="38100" dir="2700000" algn="tl">
                    <a:srgbClr val="000000">
                      <a:alpha val="43137"/>
                    </a:srgbClr>
                  </a:outerShdw>
                </a:effectLst>
                <a:latin typeface="Rubius" pitchFamily="2" charset="0"/>
              </a:rPr>
              <a:t>Ұлытау тауларының ең биігі</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басында</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Әулие тау</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атанып</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кеткен</a:t>
            </a:r>
            <a:r>
              <a:rPr lang="ru-RU" sz="2400" dirty="0" smtClean="0">
                <a:ln w="1905"/>
                <a:solidFill>
                  <a:srgbClr val="FFFF00"/>
                </a:solidFill>
                <a:effectLst>
                  <a:outerShdw blurRad="38100" dist="38100" dir="2700000" algn="tl">
                    <a:srgbClr val="000000">
                      <a:alpha val="43137"/>
                    </a:srgbClr>
                  </a:outerShdw>
                </a:effectLst>
                <a:latin typeface="Rubius" pitchFamily="2" charset="0"/>
              </a:rPr>
              <a:t> 1133 м.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биіктікте</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орналасқан Ақмешіт  әулие тарихи</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орны</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барша</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қазақ халқының киелі</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орыны</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деп</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саналады.Бұл туралы</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түрлі аңыздар айтылуда,солардың бірі</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өз халқына жерұйық іздеуші</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Асанқайғы және оның бәйбішесі </a:t>
            </a:r>
            <a:r>
              <a:rPr lang="ru-RU" sz="2400" dirty="0" smtClean="0">
                <a:ln w="1905"/>
                <a:solidFill>
                  <a:srgbClr val="FFFF00"/>
                </a:solidFill>
                <a:effectLst>
                  <a:outerShdw blurRad="38100" dist="38100" dir="2700000" algn="tl">
                    <a:srgbClr val="000000">
                      <a:alpha val="43137"/>
                    </a:srgbClr>
                  </a:outerShdw>
                </a:effectLst>
                <a:latin typeface="Rubius" pitchFamily="2" charset="0"/>
              </a:rPr>
              <a:t>Тана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анамыз</a:t>
            </a:r>
            <a:r>
              <a:rPr lang="ru-RU" sz="2400" dirty="0" smtClean="0">
                <a:ln w="1905"/>
                <a:solidFill>
                  <a:srgbClr val="FFFF00"/>
                </a:solidFill>
                <a:effectLst>
                  <a:outerShdw blurRad="38100" dist="38100" dir="2700000" algn="tl">
                    <a:srgbClr val="000000">
                      <a:alpha val="43137"/>
                    </a:srgbClr>
                  </a:outerShdw>
                </a:effectLst>
                <a:latin typeface="Rubius" pitchFamily="2" charset="0"/>
              </a:rPr>
              <a:t> осы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жерде</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r>
              <a:rPr lang="ru-RU" sz="2400" dirty="0" err="1" smtClean="0">
                <a:ln w="1905"/>
                <a:solidFill>
                  <a:srgbClr val="FFFF00"/>
                </a:solidFill>
                <a:effectLst>
                  <a:outerShdw blurRad="38100" dist="38100" dir="2700000" algn="tl">
                    <a:srgbClr val="000000">
                      <a:alpha val="43137"/>
                    </a:srgbClr>
                  </a:outerShdw>
                </a:effectLst>
                <a:latin typeface="Rubius" pitchFamily="2" charset="0"/>
              </a:rPr>
              <a:t>мәңгілік тыныштық тапқан деседі</a:t>
            </a:r>
            <a:r>
              <a:rPr lang="ru-RU" sz="2400" dirty="0" smtClean="0">
                <a:ln w="1905"/>
                <a:solidFill>
                  <a:srgbClr val="FFFF00"/>
                </a:solidFill>
                <a:effectLst>
                  <a:outerShdw blurRad="38100" dist="38100" dir="2700000" algn="tl">
                    <a:srgbClr val="000000">
                      <a:alpha val="43137"/>
                    </a:srgbClr>
                  </a:outerShdw>
                </a:effectLst>
                <a:latin typeface="Rubius" pitchFamily="2" charset="0"/>
              </a:rPr>
              <a:t>. </a:t>
            </a:r>
          </a:p>
          <a:p>
            <a:pPr marL="342900" indent="15875" algn="just"/>
            <a:r>
              <a:rPr lang="ru-RU" sz="2400" dirty="0" smtClean="0">
                <a:ln w="1905"/>
                <a:solidFill>
                  <a:srgbClr val="FFFF00"/>
                </a:solidFill>
                <a:effectLst>
                  <a:outerShdw blurRad="38100" dist="38100" dir="2700000" algn="tl">
                    <a:srgbClr val="000000">
                      <a:alpha val="43137"/>
                    </a:srgbClr>
                  </a:outerShdw>
                </a:effectLst>
                <a:latin typeface="Rubius" pitchFamily="2" charset="0"/>
              </a:rPr>
              <a:t/>
            </a:r>
            <a:br>
              <a:rPr lang="ru-RU" sz="2400" dirty="0" smtClean="0">
                <a:ln w="1905"/>
                <a:solidFill>
                  <a:srgbClr val="FFFF00"/>
                </a:solidFill>
                <a:effectLst>
                  <a:outerShdw blurRad="38100" dist="38100" dir="2700000" algn="tl">
                    <a:srgbClr val="000000">
                      <a:alpha val="43137"/>
                    </a:srgbClr>
                  </a:outerShdw>
                </a:effectLst>
                <a:latin typeface="Rubius" pitchFamily="2" charset="0"/>
              </a:rPr>
            </a:br>
            <a:endParaRPr kumimoji="0" lang="ru-RU" sz="2400" i="0" u="none" strike="noStrike" kern="1200" cap="none" spc="0" normalizeH="0" baseline="0" noProof="0" dirty="0" smtClean="0">
              <a:ln w="1905"/>
              <a:solidFill>
                <a:srgbClr val="FFFF00"/>
              </a:solidFill>
              <a:effectLst>
                <a:outerShdw blurRad="38100" dist="38100" dir="2700000" algn="tl">
                  <a:srgbClr val="000000">
                    <a:alpha val="43137"/>
                  </a:srgbClr>
                </a:outerShdw>
              </a:effectLst>
              <a:uLnTx/>
              <a:uFillTx/>
              <a:latin typeface="Rubius" pitchFamily="2" charset="0"/>
              <a:ea typeface="+mn-ea"/>
              <a:cs typeface="+mn-cs"/>
            </a:endParaRPr>
          </a:p>
        </p:txBody>
      </p:sp>
    </p:spTree>
  </p:cSld>
  <p:clrMapOvr>
    <a:masterClrMapping/>
  </p:clrMapOvr>
  <p:transition advTm="38813"/>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00_1123.jpg"/>
          <p:cNvPicPr>
            <a:picLocks noGrp="1" noChangeAspect="1"/>
          </p:cNvPicPr>
          <p:nvPr>
            <p:ph idx="1"/>
          </p:nvPr>
        </p:nvPicPr>
        <p:blipFill>
          <a:blip r:embed="rId2">
            <a:lum contrast="30000"/>
          </a:blip>
          <a:stretch>
            <a:fillRect/>
          </a:stretch>
        </p:blipFill>
        <p:spPr>
          <a:xfrm>
            <a:off x="0" y="0"/>
            <a:ext cx="9144000" cy="6858000"/>
          </a:xfrm>
        </p:spPr>
      </p:pic>
      <p:sp>
        <p:nvSpPr>
          <p:cNvPr id="5" name="Подзаголовок 2"/>
          <p:cNvSpPr txBox="1">
            <a:spLocks/>
          </p:cNvSpPr>
          <p:nvPr/>
        </p:nvSpPr>
        <p:spPr>
          <a:xfrm>
            <a:off x="-285784" y="0"/>
            <a:ext cx="9429784" cy="1512168"/>
          </a:xfrm>
          <a:prstGeom prst="rect">
            <a:avLst/>
          </a:prstGeom>
        </p:spPr>
        <p:txBody>
          <a:bodyPr vert="horz" lIns="91440" tIns="45720" rIns="91440" bIns="45720" rtlCol="0">
            <a:noAutofit/>
          </a:bodyPr>
          <a:lstStyle/>
          <a:p>
            <a:pPr marL="342900" indent="15875" algn="just"/>
            <a:r>
              <a:rPr lang="ru-RU" dirty="0" err="1" smtClean="0">
                <a:ln w="1905"/>
                <a:solidFill>
                  <a:srgbClr val="0000FF"/>
                </a:solidFill>
                <a:effectLst>
                  <a:outerShdw blurRad="38100" dist="38100" dir="2700000" algn="tl">
                    <a:srgbClr val="000000">
                      <a:alpha val="43137"/>
                    </a:srgbClr>
                  </a:outerShdw>
                </a:effectLst>
                <a:latin typeface="Rubius" pitchFamily="2" charset="0"/>
              </a:rPr>
              <a:t>«Біздің елдігіміз</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қазақ жұртының арғы түбі ғұндардардан басталады</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Ғұндардан кейін</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көк түріктерге жалғасады.</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Одан</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кейін</a:t>
            </a:r>
            <a:r>
              <a:rPr lang="ru-RU" dirty="0" smtClean="0">
                <a:ln w="1905"/>
                <a:solidFill>
                  <a:srgbClr val="0000FF"/>
                </a:solidFill>
                <a:effectLst>
                  <a:outerShdw blurRad="38100" dist="38100" dir="2700000" algn="tl">
                    <a:srgbClr val="000000">
                      <a:alpha val="43137"/>
                    </a:srgbClr>
                  </a:outerShdw>
                </a:effectLst>
                <a:latin typeface="Rubius" pitchFamily="2" charset="0"/>
              </a:rPr>
              <a:t> Алтын Орда </a:t>
            </a:r>
            <a:r>
              <a:rPr lang="ru-RU" dirty="0" err="1" smtClean="0">
                <a:ln w="1905"/>
                <a:solidFill>
                  <a:srgbClr val="0000FF"/>
                </a:solidFill>
                <a:effectLst>
                  <a:outerShdw blurRad="38100" dist="38100" dir="2700000" algn="tl">
                    <a:srgbClr val="000000">
                      <a:alpha val="43137"/>
                    </a:srgbClr>
                  </a:outerShdw>
                </a:effectLst>
                <a:latin typeface="Rubius" pitchFamily="2" charset="0"/>
              </a:rPr>
              <a:t>орнығады</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Сөйтіп хандық дәуірге ұласып,кейін біртіндеп</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тәуелсіздікке келіп</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тіреледі</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Осындай</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үлкен тарихымыз</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бар.Жастарымыз</a:t>
            </a:r>
            <a:r>
              <a:rPr lang="ru-RU" dirty="0" smtClean="0">
                <a:ln w="1905"/>
                <a:solidFill>
                  <a:srgbClr val="0000FF"/>
                </a:solidFill>
                <a:effectLst>
                  <a:outerShdw blurRad="38100" dist="38100" dir="2700000" algn="tl">
                    <a:srgbClr val="000000">
                      <a:alpha val="43137"/>
                    </a:srgbClr>
                  </a:outerShdw>
                </a:effectLst>
                <a:latin typeface="Rubius" pitchFamily="2" charset="0"/>
              </a:rPr>
              <a:t> оны </a:t>
            </a:r>
            <a:r>
              <a:rPr lang="ru-RU" dirty="0" err="1" smtClean="0">
                <a:ln w="1905"/>
                <a:solidFill>
                  <a:srgbClr val="0000FF"/>
                </a:solidFill>
                <a:effectLst>
                  <a:outerShdw blurRad="38100" dist="38100" dir="2700000" algn="tl">
                    <a:srgbClr val="000000">
                      <a:alpha val="43137"/>
                    </a:srgbClr>
                  </a:outerShdw>
                </a:effectLst>
                <a:latin typeface="Rubius" pitchFamily="2" charset="0"/>
              </a:rPr>
              <a:t>білуі</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керек</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Біз</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кеше</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ғана пайда</a:t>
            </a:r>
            <a:r>
              <a:rPr lang="ru-RU" dirty="0" smtClean="0">
                <a:ln w="1905"/>
                <a:solidFill>
                  <a:srgbClr val="0000FF"/>
                </a:solidFill>
                <a:effectLst>
                  <a:outerShdw blurRad="38100" dist="38100" dir="2700000" algn="tl">
                    <a:srgbClr val="000000">
                      <a:alpha val="43137"/>
                    </a:srgbClr>
                  </a:outerShdw>
                </a:effectLst>
                <a:latin typeface="Rubius" pitchFamily="2" charset="0"/>
              </a:rPr>
              <a:t> бола </a:t>
            </a:r>
            <a:r>
              <a:rPr lang="ru-RU" dirty="0" err="1" smtClean="0">
                <a:ln w="1905"/>
                <a:solidFill>
                  <a:srgbClr val="0000FF"/>
                </a:solidFill>
                <a:effectLst>
                  <a:outerShdw blurRad="38100" dist="38100" dir="2700000" algn="tl">
                    <a:srgbClr val="000000">
                      <a:alpha val="43137"/>
                    </a:srgbClr>
                  </a:outerShdw>
                </a:effectLst>
                <a:latin typeface="Rubius" pitchFamily="2" charset="0"/>
              </a:rPr>
              <a:t>қалған халық </a:t>
            </a:r>
            <a:r>
              <a:rPr lang="ru-RU" dirty="0" smtClean="0">
                <a:ln w="1905"/>
                <a:solidFill>
                  <a:srgbClr val="0000FF"/>
                </a:solidFill>
                <a:effectLst>
                  <a:outerShdw blurRad="38100" dist="38100" dir="2700000" algn="tl">
                    <a:srgbClr val="000000">
                      <a:alpha val="43137"/>
                    </a:srgbClr>
                  </a:outerShdw>
                </a:effectLst>
                <a:latin typeface="Rubius" pitchFamily="2" charset="0"/>
              </a:rPr>
              <a:t>емеспіз.</a:t>
            </a:r>
            <a:r>
              <a:rPr lang="ru-RU" dirty="0" err="1" smtClean="0">
                <a:ln w="1905"/>
                <a:solidFill>
                  <a:srgbClr val="0000FF"/>
                </a:solidFill>
                <a:effectLst>
                  <a:outerShdw blurRad="38100" dist="38100" dir="2700000" algn="tl">
                    <a:srgbClr val="000000">
                      <a:alpha val="43137"/>
                    </a:srgbClr>
                  </a:outerShdw>
                </a:effectLst>
                <a:latin typeface="Rubius" pitchFamily="2" charset="0"/>
              </a:rPr>
              <a:t>Ұлытау ғұндардың </a:t>
            </a:r>
            <a:r>
              <a:rPr lang="ru-RU" dirty="0" smtClean="0">
                <a:ln w="1905"/>
                <a:solidFill>
                  <a:srgbClr val="0000FF"/>
                </a:solidFill>
                <a:effectLst>
                  <a:outerShdw blurRad="38100" dist="38100" dir="2700000" algn="tl">
                    <a:srgbClr val="000000">
                      <a:alpha val="43137"/>
                    </a:srgbClr>
                  </a:outerShdw>
                </a:effectLst>
                <a:latin typeface="Rubius" pitchFamily="2" charset="0"/>
              </a:rPr>
              <a:t>да,</a:t>
            </a:r>
            <a:r>
              <a:rPr lang="ru-RU" dirty="0" err="1" smtClean="0">
                <a:ln w="1905"/>
                <a:solidFill>
                  <a:srgbClr val="0000FF"/>
                </a:solidFill>
                <a:effectLst>
                  <a:outerShdw blurRad="38100" dist="38100" dir="2700000" algn="tl">
                    <a:srgbClr val="000000">
                      <a:alpha val="43137"/>
                    </a:srgbClr>
                  </a:outerShdw>
                </a:effectLst>
                <a:latin typeface="Rubius" pitchFamily="2" charset="0"/>
              </a:rPr>
              <a:t>көк түріктердің </a:t>
            </a:r>
            <a:r>
              <a:rPr lang="ru-RU" dirty="0" smtClean="0">
                <a:ln w="1905"/>
                <a:solidFill>
                  <a:srgbClr val="0000FF"/>
                </a:solidFill>
                <a:effectLst>
                  <a:outerShdw blurRad="38100" dist="38100" dir="2700000" algn="tl">
                    <a:srgbClr val="000000">
                      <a:alpha val="43137"/>
                    </a:srgbClr>
                  </a:outerShdw>
                </a:effectLst>
                <a:latin typeface="Rubius" pitchFamily="2" charset="0"/>
              </a:rPr>
              <a:t>де, Алтын </a:t>
            </a:r>
            <a:r>
              <a:rPr lang="ru-RU" dirty="0" err="1" smtClean="0">
                <a:ln w="1905"/>
                <a:solidFill>
                  <a:srgbClr val="0000FF"/>
                </a:solidFill>
                <a:effectLst>
                  <a:outerShdw blurRad="38100" dist="38100" dir="2700000" algn="tl">
                    <a:srgbClr val="000000">
                      <a:alpha val="43137"/>
                    </a:srgbClr>
                  </a:outerShdw>
                </a:effectLst>
                <a:latin typeface="Rubius" pitchFamily="2" charset="0"/>
              </a:rPr>
              <a:t>орданың </a:t>
            </a:r>
            <a:r>
              <a:rPr lang="ru-RU" dirty="0" smtClean="0">
                <a:ln w="1905"/>
                <a:solidFill>
                  <a:srgbClr val="0000FF"/>
                </a:solidFill>
                <a:effectLst>
                  <a:outerShdw blurRad="38100" dist="38100" dir="2700000" algn="tl">
                    <a:srgbClr val="000000">
                      <a:alpha val="43137"/>
                    </a:srgbClr>
                  </a:outerShdw>
                </a:effectLst>
                <a:latin typeface="Rubius" pitchFamily="2" charset="0"/>
              </a:rPr>
              <a:t>да </a:t>
            </a:r>
            <a:r>
              <a:rPr lang="ru-RU" dirty="0" err="1" smtClean="0">
                <a:ln w="1905"/>
                <a:solidFill>
                  <a:srgbClr val="0000FF"/>
                </a:solidFill>
                <a:effectLst>
                  <a:outerShdw blurRad="38100" dist="38100" dir="2700000" algn="tl">
                    <a:srgbClr val="000000">
                      <a:alpha val="43137"/>
                    </a:srgbClr>
                  </a:outerShdw>
                </a:effectLst>
                <a:latin typeface="Rubius" pitchFamily="2" charset="0"/>
              </a:rPr>
              <a:t>орталығы болған жер</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Өзінің орналасқан жері</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Қазақстанның кіндік</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ортасы</a:t>
            </a:r>
            <a:r>
              <a:rPr lang="ru-RU" dirty="0" smtClean="0">
                <a:ln w="1905"/>
                <a:solidFill>
                  <a:srgbClr val="0000FF"/>
                </a:solidFill>
                <a:effectLst>
                  <a:outerShdw blurRad="38100" dist="38100" dir="2700000" algn="tl">
                    <a:srgbClr val="000000">
                      <a:alpha val="43137"/>
                    </a:srgbClr>
                  </a:outerShdw>
                </a:effectLst>
                <a:latin typeface="Rubius" pitchFamily="2" charset="0"/>
              </a:rPr>
              <a:t>.</a:t>
            </a:r>
          </a:p>
          <a:p>
            <a:pPr marL="342900" indent="15875" algn="just"/>
            <a:r>
              <a:rPr lang="ru-RU" dirty="0" err="1" smtClean="0">
                <a:ln w="1905"/>
                <a:solidFill>
                  <a:srgbClr val="0000FF"/>
                </a:solidFill>
                <a:effectLst>
                  <a:outerShdw blurRad="38100" dist="38100" dir="2700000" algn="tl">
                    <a:srgbClr val="000000">
                      <a:alpha val="43137"/>
                    </a:srgbClr>
                  </a:outerShdw>
                </a:effectLst>
                <a:latin typeface="Rubius" pitchFamily="2" charset="0"/>
              </a:rPr>
              <a:t>Ұлытау өте қасиетті жер</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Ұлытау деп</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аталуының өзінің тарихи</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мәні </a:t>
            </a:r>
            <a:r>
              <a:rPr lang="ru-RU" dirty="0" smtClean="0">
                <a:ln w="1905"/>
                <a:solidFill>
                  <a:srgbClr val="0000FF"/>
                </a:solidFill>
                <a:effectLst>
                  <a:outerShdw blurRad="38100" dist="38100" dir="2700000" algn="tl">
                    <a:srgbClr val="000000">
                      <a:alpha val="43137"/>
                    </a:srgbClr>
                  </a:outerShdw>
                </a:effectLst>
                <a:latin typeface="Rubius" pitchFamily="2" charset="0"/>
              </a:rPr>
              <a:t>бар. </a:t>
            </a:r>
            <a:r>
              <a:rPr lang="ru-RU" dirty="0" err="1" smtClean="0">
                <a:ln w="1905"/>
                <a:solidFill>
                  <a:srgbClr val="0000FF"/>
                </a:solidFill>
                <a:effectLst>
                  <a:outerShdw blurRad="38100" dist="38100" dir="2700000" algn="tl">
                    <a:srgbClr val="000000">
                      <a:alpha val="43137"/>
                    </a:srgbClr>
                  </a:outerShdw>
                </a:effectLst>
                <a:latin typeface="Rubius" pitchFamily="2" charset="0"/>
              </a:rPr>
              <a:t>Қазақтың ен</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даласының қай шетіне</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барсаң </a:t>
            </a:r>
            <a:r>
              <a:rPr lang="ru-RU" dirty="0" smtClean="0">
                <a:ln w="1905"/>
                <a:solidFill>
                  <a:srgbClr val="0000FF"/>
                </a:solidFill>
                <a:effectLst>
                  <a:outerShdw blurRad="38100" dist="38100" dir="2700000" algn="tl">
                    <a:srgbClr val="000000">
                      <a:alpha val="43137"/>
                    </a:srgbClr>
                  </a:outerShdw>
                </a:effectLst>
                <a:latin typeface="Rubius" pitchFamily="2" charset="0"/>
              </a:rPr>
              <a:t>да </a:t>
            </a:r>
            <a:r>
              <a:rPr lang="ru-RU" dirty="0" err="1" smtClean="0">
                <a:ln w="1905"/>
                <a:solidFill>
                  <a:srgbClr val="0000FF"/>
                </a:solidFill>
                <a:effectLst>
                  <a:outerShdw blurRad="38100" dist="38100" dir="2700000" algn="tl">
                    <a:srgbClr val="000000">
                      <a:alpha val="43137"/>
                    </a:srgbClr>
                  </a:outerShdw>
                </a:effectLst>
                <a:latin typeface="Rubius" pitchFamily="2" charset="0"/>
              </a:rPr>
              <a:t>осындай</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қасиетті жерлер</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табылады</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Дегенмен</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Ұлытаудың орны</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бір</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басқа».</a:t>
            </a:r>
            <a:endParaRPr lang="ru-RU" dirty="0" smtClean="0">
              <a:ln w="1905"/>
              <a:solidFill>
                <a:srgbClr val="0000FF"/>
              </a:solidFill>
              <a:effectLst>
                <a:outerShdw blurRad="38100" dist="38100" dir="2700000" algn="tl">
                  <a:srgbClr val="000000">
                    <a:alpha val="43137"/>
                  </a:srgbClr>
                </a:outerShdw>
              </a:effectLst>
              <a:latin typeface="Rubius" pitchFamily="2" charset="0"/>
            </a:endParaRPr>
          </a:p>
          <a:p>
            <a:pPr marL="342900" indent="15875" algn="just"/>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Н.Ә.Назарбаев</a:t>
            </a:r>
            <a:r>
              <a:rPr lang="ru-RU" dirty="0" smtClean="0">
                <a:ln w="1905"/>
                <a:solidFill>
                  <a:srgbClr val="0000FF"/>
                </a:solidFill>
                <a:effectLst>
                  <a:outerShdw blurRad="38100" dist="38100" dir="2700000" algn="tl">
                    <a:srgbClr val="000000">
                      <a:alpha val="43137"/>
                    </a:srgbClr>
                  </a:outerShdw>
                </a:effectLst>
                <a:latin typeface="Rubius" pitchFamily="2" charset="0"/>
              </a:rPr>
              <a:t/>
            </a:r>
            <a:br>
              <a:rPr lang="ru-RU" dirty="0" smtClean="0">
                <a:ln w="1905"/>
                <a:solidFill>
                  <a:srgbClr val="0000FF"/>
                </a:solidFill>
                <a:effectLst>
                  <a:outerShdw blurRad="38100" dist="38100" dir="2700000" algn="tl">
                    <a:srgbClr val="000000">
                      <a:alpha val="43137"/>
                    </a:srgbClr>
                  </a:outerShdw>
                </a:effectLst>
                <a:latin typeface="Rubius" pitchFamily="2" charset="0"/>
              </a:rPr>
            </a:br>
            <a:endParaRPr kumimoji="0" lang="ru-RU" i="0" u="none" strike="noStrike" kern="1200" cap="none" spc="0" normalizeH="0" baseline="0" noProof="0" dirty="0" smtClean="0">
              <a:ln w="1905"/>
              <a:solidFill>
                <a:srgbClr val="0000FF"/>
              </a:solidFill>
              <a:effectLst>
                <a:outerShdw blurRad="38100" dist="38100" dir="2700000" algn="tl">
                  <a:srgbClr val="000000">
                    <a:alpha val="43137"/>
                  </a:srgbClr>
                </a:outerShdw>
              </a:effectLst>
              <a:uLnTx/>
              <a:uFillTx/>
              <a:latin typeface="Rubius" pitchFamily="2" charset="0"/>
              <a:ea typeface="+mn-ea"/>
              <a:cs typeface="+mn-cs"/>
            </a:endParaRPr>
          </a:p>
        </p:txBody>
      </p:sp>
    </p:spTree>
  </p:cSld>
  <p:clrMapOvr>
    <a:masterClrMapping/>
  </p:clrMapOvr>
  <p:transition advTm="5513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Рисунок4.jpg"/>
          <p:cNvPicPr>
            <a:picLocks noGrp="1" noChangeAspect="1"/>
          </p:cNvPicPr>
          <p:nvPr>
            <p:ph idx="1"/>
          </p:nvPr>
        </p:nvPicPr>
        <p:blipFill>
          <a:blip r:embed="rId2"/>
          <a:stretch>
            <a:fillRect/>
          </a:stretch>
        </p:blipFill>
        <p:spPr>
          <a:xfrm>
            <a:off x="0" y="0"/>
            <a:ext cx="9149405" cy="6858000"/>
          </a:xfrm>
        </p:spPr>
      </p:pic>
      <p:pic>
        <p:nvPicPr>
          <p:cNvPr id="5" name="Рисунок 4" descr="20160624_103907.jpg"/>
          <p:cNvPicPr>
            <a:picLocks noChangeAspect="1"/>
          </p:cNvPicPr>
          <p:nvPr/>
        </p:nvPicPr>
        <p:blipFill>
          <a:blip r:embed="rId3" cstate="print"/>
          <a:stretch>
            <a:fillRect/>
          </a:stretch>
        </p:blipFill>
        <p:spPr>
          <a:xfrm>
            <a:off x="142844" y="142852"/>
            <a:ext cx="1288045" cy="1000108"/>
          </a:xfrm>
          <a:prstGeom prst="rect">
            <a:avLst/>
          </a:prstGeom>
        </p:spPr>
      </p:pic>
      <p:sp>
        <p:nvSpPr>
          <p:cNvPr id="6" name="TextBox 5"/>
          <p:cNvSpPr txBox="1"/>
          <p:nvPr/>
        </p:nvSpPr>
        <p:spPr>
          <a:xfrm>
            <a:off x="1428728" y="1071546"/>
            <a:ext cx="6357982" cy="369332"/>
          </a:xfrm>
          <a:prstGeom prst="rect">
            <a:avLst/>
          </a:prstGeom>
          <a:noFill/>
        </p:spPr>
        <p:txBody>
          <a:bodyPr wrap="square" rtlCol="0">
            <a:spAutoFit/>
          </a:bodyPr>
          <a:lstStyle/>
          <a:p>
            <a:endParaRPr lang="ru-RU" dirty="0"/>
          </a:p>
        </p:txBody>
      </p:sp>
      <p:sp>
        <p:nvSpPr>
          <p:cNvPr id="1028" name="Rectangle 4"/>
          <p:cNvSpPr>
            <a:spLocks noChangeArrowheads="1"/>
          </p:cNvSpPr>
          <p:nvPr/>
        </p:nvSpPr>
        <p:spPr bwMode="auto">
          <a:xfrm>
            <a:off x="1643042" y="214290"/>
            <a:ext cx="700092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kk-KZ" sz="1400" b="1"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Алашахан ХІІ</a:t>
            </a:r>
            <a:r>
              <a:rPr lang="kk-KZ" sz="1400" b="1" dirty="0" smtClean="0">
                <a:solidFill>
                  <a:srgbClr val="0000FF"/>
                </a:solidFill>
              </a:rPr>
              <a:t>-</a:t>
            </a:r>
            <a:r>
              <a:rPr kumimoji="0" lang="kk-KZ" sz="1400" b="1"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ХІ</a:t>
            </a:r>
            <a:r>
              <a:rPr kumimoji="0" lang="en-US" sz="1400" b="1"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V </a:t>
            </a:r>
            <a:r>
              <a:rPr lang="kk-KZ" sz="1400" b="1" dirty="0" smtClean="0">
                <a:solidFill>
                  <a:srgbClr val="0000FF"/>
                </a:solidFill>
              </a:rPr>
              <a:t>ғ.ғ.</a:t>
            </a:r>
            <a:r>
              <a:rPr kumimoji="0" lang="kk-KZ" sz="1400" b="1"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кесенесі Ұлытау ауданы, Малшыбай кеңшарынан 2 шақырым,</a:t>
            </a:r>
            <a:r>
              <a:rPr lang="kk-KZ" sz="1400" b="1" dirty="0" smtClean="0">
                <a:solidFill>
                  <a:srgbClr val="0000FF"/>
                </a:solidFill>
                <a:latin typeface="Times New Roman" pitchFamily="18" charset="0"/>
                <a:ea typeface="Times New Roman" pitchFamily="18" charset="0"/>
                <a:cs typeface="Times New Roman" pitchFamily="18" charset="0"/>
              </a:rPr>
              <a:t> Жезқазған қаласынан 60 шақырым жерде </a:t>
            </a:r>
            <a:r>
              <a:rPr kumimoji="0" lang="kk-KZ" sz="1400" b="1"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Қаракеңгір мен Сарыкеңгір өзендері қосылар тұста орналасқан. </a:t>
            </a:r>
            <a:endParaRPr kumimoji="0" lang="kk-KZ" sz="1800" b="1" u="none" strike="noStrike" cap="none" normalizeH="0" baseline="0" dirty="0" smtClean="0">
              <a:ln>
                <a:noFill/>
              </a:ln>
              <a:solidFill>
                <a:srgbClr val="0000FF"/>
              </a:solidFill>
              <a:effectLst/>
              <a:latin typeface="Arial" pitchFamily="34" charset="0"/>
              <a:cs typeface="Arial" pitchFamily="34" charset="0"/>
            </a:endParaRPr>
          </a:p>
        </p:txBody>
      </p:sp>
      <p:pic>
        <p:nvPicPr>
          <p:cNvPr id="1029" name="Picture 5" descr="C:\Users\Gamer\Desktop\іс шара фотолары\Аяққамыр\IMG_1659.JPG"/>
          <p:cNvPicPr>
            <a:picLocks noChangeAspect="1" noChangeArrowheads="1"/>
          </p:cNvPicPr>
          <p:nvPr/>
        </p:nvPicPr>
        <p:blipFill>
          <a:blip r:embed="rId4" cstate="print"/>
          <a:srcRect/>
          <a:stretch>
            <a:fillRect/>
          </a:stretch>
        </p:blipFill>
        <p:spPr bwMode="auto">
          <a:xfrm>
            <a:off x="142844" y="1285860"/>
            <a:ext cx="1357290" cy="1143008"/>
          </a:xfrm>
          <a:prstGeom prst="rect">
            <a:avLst/>
          </a:prstGeom>
          <a:noFill/>
        </p:spPr>
      </p:pic>
      <p:sp>
        <p:nvSpPr>
          <p:cNvPr id="13" name="TextBox 12"/>
          <p:cNvSpPr txBox="1"/>
          <p:nvPr/>
        </p:nvSpPr>
        <p:spPr>
          <a:xfrm>
            <a:off x="1643042" y="1357298"/>
            <a:ext cx="7143801" cy="800219"/>
          </a:xfrm>
          <a:prstGeom prst="rect">
            <a:avLst/>
          </a:prstGeom>
          <a:noFill/>
        </p:spPr>
        <p:txBody>
          <a:bodyPr wrap="square" rtlCol="0">
            <a:spAutoFit/>
          </a:bodyPr>
          <a:lstStyle/>
          <a:p>
            <a:pPr algn="just"/>
            <a:r>
              <a:rPr lang="kk-KZ" sz="1400" b="1" dirty="0" smtClean="0">
                <a:solidFill>
                  <a:srgbClr val="0000FF"/>
                </a:solidFill>
              </a:rPr>
              <a:t>Аяққамыр   кесенесі ІХ-ХІғ.ғ. </a:t>
            </a:r>
            <a:r>
              <a:rPr lang="en-US" sz="1400" b="1" dirty="0" smtClean="0">
                <a:solidFill>
                  <a:srgbClr val="0000FF"/>
                </a:solidFill>
              </a:rPr>
              <a:t> </a:t>
            </a:r>
            <a:r>
              <a:rPr lang="kk-KZ" sz="1400" b="1" dirty="0" smtClean="0">
                <a:solidFill>
                  <a:srgbClr val="0000FF"/>
                </a:solidFill>
                <a:latin typeface="Times New Roman" pitchFamily="18" charset="0"/>
                <a:ea typeface="Times New Roman" pitchFamily="18" charset="0"/>
                <a:cs typeface="Times New Roman" pitchFamily="18" charset="0"/>
              </a:rPr>
              <a:t>Ұлытау ауданы, </a:t>
            </a:r>
            <a:r>
              <a:rPr lang="kk-KZ" sz="1400" b="1" dirty="0" smtClean="0">
                <a:solidFill>
                  <a:srgbClr val="0000FF"/>
                </a:solidFill>
              </a:rPr>
              <a:t>Жезді кентінен солтүстік-батысқа қарай  9 шақырым жерде орналасқан.</a:t>
            </a:r>
            <a:endParaRPr lang="ru-RU" sz="1400" b="1" dirty="0" smtClean="0">
              <a:solidFill>
                <a:srgbClr val="0000FF"/>
              </a:solidFill>
            </a:endParaRPr>
          </a:p>
          <a:p>
            <a:endParaRPr lang="ru-RU" b="1" dirty="0">
              <a:solidFill>
                <a:srgbClr val="0000FF"/>
              </a:solidFill>
            </a:endParaRPr>
          </a:p>
        </p:txBody>
      </p:sp>
      <p:pic>
        <p:nvPicPr>
          <p:cNvPr id="14" name="Содержимое 3" descr="C:\Users\Gamer\Desktop\іс шара фотолары\Жошы 4.10.15\Домбаул 25.10.15\100_2618.JPG"/>
          <p:cNvPicPr>
            <a:picLocks/>
          </p:cNvPicPr>
          <p:nvPr/>
        </p:nvPicPr>
        <p:blipFill>
          <a:blip r:embed="rId5" cstate="print">
            <a:lum contrast="30000"/>
          </a:blip>
          <a:srcRect/>
          <a:stretch>
            <a:fillRect/>
          </a:stretch>
        </p:blipFill>
        <p:spPr bwMode="auto">
          <a:xfrm>
            <a:off x="142844" y="2571744"/>
            <a:ext cx="1357290" cy="1214422"/>
          </a:xfrm>
          <a:prstGeom prst="rect">
            <a:avLst/>
          </a:prstGeom>
          <a:noFill/>
          <a:ln w="9525">
            <a:noFill/>
            <a:miter lim="800000"/>
            <a:headEnd/>
            <a:tailEnd/>
          </a:ln>
        </p:spPr>
      </p:pic>
      <p:sp>
        <p:nvSpPr>
          <p:cNvPr id="15" name="TextBox 14"/>
          <p:cNvSpPr txBox="1"/>
          <p:nvPr/>
        </p:nvSpPr>
        <p:spPr>
          <a:xfrm>
            <a:off x="1643042" y="2571744"/>
            <a:ext cx="7215238" cy="523220"/>
          </a:xfrm>
          <a:prstGeom prst="rect">
            <a:avLst/>
          </a:prstGeom>
          <a:noFill/>
        </p:spPr>
        <p:txBody>
          <a:bodyPr wrap="square" rtlCol="0">
            <a:spAutoFit/>
          </a:bodyPr>
          <a:lstStyle/>
          <a:p>
            <a:pPr algn="just"/>
            <a:r>
              <a:rPr lang="kk-KZ" sz="1400" b="1" dirty="0" smtClean="0">
                <a:solidFill>
                  <a:srgbClr val="0000FF"/>
                </a:solidFill>
                <a:latin typeface="+mj-lt"/>
                <a:ea typeface="Times New Roman" pitchFamily="18" charset="0"/>
                <a:cs typeface="Arial" pitchFamily="34" charset="0"/>
              </a:rPr>
              <a:t>Домбауыл  </a:t>
            </a:r>
            <a:r>
              <a:rPr lang="en-US" sz="1400" b="1" dirty="0" smtClean="0">
                <a:solidFill>
                  <a:srgbClr val="0000FF"/>
                </a:solidFill>
                <a:latin typeface="+mj-lt"/>
                <a:ea typeface="Times New Roman" pitchFamily="18" charset="0"/>
                <a:cs typeface="Arial" pitchFamily="34" charset="0"/>
              </a:rPr>
              <a:t>VI</a:t>
            </a:r>
            <a:r>
              <a:rPr lang="kk-KZ" sz="1400" b="1" dirty="0" smtClean="0">
                <a:solidFill>
                  <a:srgbClr val="0000FF"/>
                </a:solidFill>
              </a:rPr>
              <a:t>-</a:t>
            </a:r>
            <a:r>
              <a:rPr lang="en-US" sz="1400" b="1" dirty="0" smtClean="0">
                <a:solidFill>
                  <a:srgbClr val="0000FF"/>
                </a:solidFill>
                <a:latin typeface="+mj-lt"/>
                <a:ea typeface="Times New Roman" pitchFamily="18" charset="0"/>
                <a:cs typeface="Arial" pitchFamily="34" charset="0"/>
              </a:rPr>
              <a:t>IX</a:t>
            </a:r>
            <a:r>
              <a:rPr lang="kk-KZ" sz="1400" b="1" dirty="0" smtClean="0">
                <a:solidFill>
                  <a:srgbClr val="0000FF"/>
                </a:solidFill>
                <a:latin typeface="+mj-lt"/>
                <a:ea typeface="Times New Roman" pitchFamily="18" charset="0"/>
                <a:cs typeface="Arial" pitchFamily="34" charset="0"/>
              </a:rPr>
              <a:t>  </a:t>
            </a:r>
            <a:r>
              <a:rPr lang="kk-KZ" sz="1400" b="1" dirty="0" smtClean="0">
                <a:solidFill>
                  <a:srgbClr val="0000FF"/>
                </a:solidFill>
              </a:rPr>
              <a:t>ғ.ғ.</a:t>
            </a:r>
            <a:r>
              <a:rPr lang="kk-KZ" sz="1400" b="1" dirty="0" smtClean="0">
                <a:solidFill>
                  <a:srgbClr val="0000FF"/>
                </a:solidFill>
                <a:latin typeface="+mj-lt"/>
                <a:ea typeface="Times New Roman" pitchFamily="18" charset="0"/>
                <a:cs typeface="Arial" pitchFamily="34" charset="0"/>
              </a:rPr>
              <a:t> кесенесі  Жезқазған қаласынан солтүстік-шығысқа қарай 54 шақырым жерде Сарыкеңгір өзенінің оң жағалауында орналасқан</a:t>
            </a:r>
            <a:endParaRPr lang="ru-RU" sz="1400" b="1" dirty="0">
              <a:solidFill>
                <a:srgbClr val="0000FF"/>
              </a:solidFill>
              <a:latin typeface="+mj-lt"/>
            </a:endParaRPr>
          </a:p>
        </p:txBody>
      </p:sp>
      <p:sp>
        <p:nvSpPr>
          <p:cNvPr id="1034" name="Rectangle 10"/>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2" name="Picture 2" descr="2 Жошы-хан"/>
          <p:cNvPicPr>
            <a:picLocks noChangeAspect="1" noChangeArrowheads="1"/>
          </p:cNvPicPr>
          <p:nvPr/>
        </p:nvPicPr>
        <p:blipFill>
          <a:blip r:embed="rId6" cstate="print"/>
          <a:srcRect/>
          <a:stretch>
            <a:fillRect/>
          </a:stretch>
        </p:blipFill>
        <p:spPr bwMode="auto">
          <a:xfrm>
            <a:off x="142844" y="3929066"/>
            <a:ext cx="1428728" cy="1214446"/>
          </a:xfrm>
          <a:prstGeom prst="rect">
            <a:avLst/>
          </a:prstGeom>
          <a:noFill/>
          <a:ln w="9525">
            <a:noFill/>
            <a:miter lim="800000"/>
            <a:headEnd/>
            <a:tailEnd/>
          </a:ln>
        </p:spPr>
      </p:pic>
      <p:sp>
        <p:nvSpPr>
          <p:cNvPr id="23" name="TextBox 22"/>
          <p:cNvSpPr txBox="1"/>
          <p:nvPr/>
        </p:nvSpPr>
        <p:spPr>
          <a:xfrm>
            <a:off x="1714480" y="3929066"/>
            <a:ext cx="7072362" cy="1015663"/>
          </a:xfrm>
          <a:prstGeom prst="rect">
            <a:avLst/>
          </a:prstGeom>
          <a:noFill/>
        </p:spPr>
        <p:txBody>
          <a:bodyPr wrap="square" rtlCol="0">
            <a:spAutoFit/>
          </a:bodyPr>
          <a:lstStyle/>
          <a:p>
            <a:pPr lvl="0" algn="just"/>
            <a:r>
              <a:rPr lang="kk-KZ" sz="1400" b="1" dirty="0" smtClean="0">
                <a:solidFill>
                  <a:srgbClr val="0000FF"/>
                </a:solidFill>
                <a:latin typeface="+mj-lt"/>
                <a:ea typeface="Times New Roman" pitchFamily="18" charset="0"/>
                <a:cs typeface="Arial" pitchFamily="34" charset="0"/>
              </a:rPr>
              <a:t>Жошы хан  </a:t>
            </a:r>
            <a:r>
              <a:rPr lang="en-US" sz="1400" b="1" dirty="0" smtClean="0">
                <a:solidFill>
                  <a:srgbClr val="0000FF"/>
                </a:solidFill>
                <a:latin typeface="+mj-lt"/>
                <a:ea typeface="Times New Roman" pitchFamily="18" charset="0"/>
                <a:cs typeface="Arial" pitchFamily="34" charset="0"/>
              </a:rPr>
              <a:t>XIII</a:t>
            </a:r>
            <a:r>
              <a:rPr lang="kk-KZ" sz="1400" b="1" dirty="0" smtClean="0">
                <a:solidFill>
                  <a:srgbClr val="0000FF"/>
                </a:solidFill>
              </a:rPr>
              <a:t>-</a:t>
            </a:r>
            <a:r>
              <a:rPr lang="en-US" sz="1400" b="1" dirty="0" smtClean="0">
                <a:solidFill>
                  <a:srgbClr val="0000FF"/>
                </a:solidFill>
                <a:latin typeface="+mj-lt"/>
                <a:ea typeface="Times New Roman" pitchFamily="18" charset="0"/>
                <a:cs typeface="Arial" pitchFamily="34" charset="0"/>
              </a:rPr>
              <a:t>XIV</a:t>
            </a:r>
            <a:r>
              <a:rPr lang="kk-KZ" sz="1400" b="1" dirty="0" smtClean="0">
                <a:solidFill>
                  <a:srgbClr val="0000FF"/>
                </a:solidFill>
              </a:rPr>
              <a:t> ғ.ғ.</a:t>
            </a:r>
            <a:r>
              <a:rPr lang="kk-KZ" sz="1400" b="1" dirty="0" smtClean="0">
                <a:solidFill>
                  <a:srgbClr val="0000FF"/>
                </a:solidFill>
                <a:latin typeface="+mj-lt"/>
                <a:ea typeface="Times New Roman" pitchFamily="18" charset="0"/>
                <a:cs typeface="Arial" pitchFamily="34" charset="0"/>
              </a:rPr>
              <a:t> мазары  Жезқазған қаласынан солтүстік - шығысқа қарай 45 шақырым жерде Сарыкеңгір өзенінің сол жағалауында, Орда базар қаласы орнының іргесіне орналасқан.</a:t>
            </a:r>
            <a:endParaRPr lang="kk-KZ" sz="1400" b="1" dirty="0" smtClean="0">
              <a:solidFill>
                <a:srgbClr val="0000FF"/>
              </a:solidFill>
              <a:latin typeface="+mj-lt"/>
              <a:cs typeface="Arial" pitchFamily="34" charset="0"/>
            </a:endParaRPr>
          </a:p>
          <a:p>
            <a:pPr algn="just"/>
            <a:endParaRPr lang="ru-RU" b="1" dirty="0">
              <a:solidFill>
                <a:srgbClr val="0000FF"/>
              </a:solidFill>
            </a:endParaRPr>
          </a:p>
        </p:txBody>
      </p:sp>
      <p:pic>
        <p:nvPicPr>
          <p:cNvPr id="26" name="Picture 2" descr="DSC05929"/>
          <p:cNvPicPr>
            <a:picLocks noChangeAspect="1" noChangeArrowheads="1"/>
          </p:cNvPicPr>
          <p:nvPr/>
        </p:nvPicPr>
        <p:blipFill>
          <a:blip r:embed="rId7" cstate="print">
            <a:lum contrast="30000"/>
          </a:blip>
          <a:srcRect/>
          <a:stretch>
            <a:fillRect/>
          </a:stretch>
        </p:blipFill>
        <p:spPr bwMode="auto">
          <a:xfrm>
            <a:off x="142844" y="5357826"/>
            <a:ext cx="1428760" cy="1214470"/>
          </a:xfrm>
          <a:prstGeom prst="rect">
            <a:avLst/>
          </a:prstGeom>
          <a:noFill/>
          <a:ln w="9525">
            <a:noFill/>
            <a:miter lim="800000"/>
            <a:headEnd/>
            <a:tailEnd/>
          </a:ln>
        </p:spPr>
      </p:pic>
      <p:sp>
        <p:nvSpPr>
          <p:cNvPr id="27" name="TextBox 26"/>
          <p:cNvSpPr txBox="1"/>
          <p:nvPr/>
        </p:nvSpPr>
        <p:spPr>
          <a:xfrm>
            <a:off x="1714480" y="5357826"/>
            <a:ext cx="7000924" cy="1015663"/>
          </a:xfrm>
          <a:prstGeom prst="rect">
            <a:avLst/>
          </a:prstGeom>
          <a:noFill/>
        </p:spPr>
        <p:txBody>
          <a:bodyPr wrap="square" rtlCol="0">
            <a:spAutoFit/>
          </a:bodyPr>
          <a:lstStyle/>
          <a:p>
            <a:pPr algn="just"/>
            <a:r>
              <a:rPr lang="kk-KZ" sz="1400" b="1" dirty="0" smtClean="0">
                <a:solidFill>
                  <a:srgbClr val="0000FF"/>
                </a:solidFill>
                <a:latin typeface="+mj-lt"/>
                <a:ea typeface="Times New Roman" pitchFamily="18" charset="0"/>
                <a:cs typeface="Arial" pitchFamily="34" charset="0"/>
              </a:rPr>
              <a:t>Теректі әулие Таңбалы тас тарихи орыны </a:t>
            </a:r>
            <a:r>
              <a:rPr lang="kk-KZ" sz="1400" b="1" dirty="0" smtClean="0">
                <a:solidFill>
                  <a:srgbClr val="0000FF"/>
                </a:solidFill>
              </a:rPr>
              <a:t>(скиф-сібір дәуірі)</a:t>
            </a:r>
            <a:r>
              <a:rPr lang="en-US" sz="1400" b="1" dirty="0" smtClean="0">
                <a:solidFill>
                  <a:srgbClr val="0000FF"/>
                </a:solidFill>
              </a:rPr>
              <a:t> </a:t>
            </a:r>
            <a:r>
              <a:rPr lang="kk-KZ" sz="1400" b="1" dirty="0" smtClean="0">
                <a:solidFill>
                  <a:srgbClr val="0000FF"/>
                </a:solidFill>
                <a:latin typeface="+mj-lt"/>
                <a:ea typeface="Times New Roman" pitchFamily="18" charset="0"/>
                <a:cs typeface="Arial" pitchFamily="34" charset="0"/>
              </a:rPr>
              <a:t>Жезқазған қаласының 85 шақырым жерде, Теректі станциясынан солтүстік - шығысқа қарай 20 шақырым жерде орналасқан</a:t>
            </a:r>
            <a:endParaRPr lang="kk-KZ" sz="1400" b="1" dirty="0" smtClean="0">
              <a:solidFill>
                <a:srgbClr val="0000FF"/>
              </a:solidFill>
              <a:latin typeface="+mj-lt"/>
              <a:cs typeface="Arial" pitchFamily="34" charset="0"/>
            </a:endParaRPr>
          </a:p>
          <a:p>
            <a:pPr algn="just"/>
            <a:endParaRPr lang="ru-RU" b="1" dirty="0">
              <a:solidFill>
                <a:srgbClr val="0000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Рисунок4.jpg"/>
          <p:cNvPicPr>
            <a:picLocks noGrp="1" noChangeAspect="1"/>
          </p:cNvPicPr>
          <p:nvPr>
            <p:ph idx="1"/>
          </p:nvPr>
        </p:nvPicPr>
        <p:blipFill>
          <a:blip r:embed="rId3"/>
          <a:stretch>
            <a:fillRect/>
          </a:stretch>
        </p:blipFill>
        <p:spPr>
          <a:xfrm>
            <a:off x="0" y="0"/>
            <a:ext cx="9144000" cy="6858000"/>
          </a:xfrm>
        </p:spPr>
      </p:pic>
      <p:pic>
        <p:nvPicPr>
          <p:cNvPr id="5" name="Содержимое 3" descr="100_2453.JPG"/>
          <p:cNvPicPr>
            <a:picLocks noChangeAspect="1"/>
          </p:cNvPicPr>
          <p:nvPr/>
        </p:nvPicPr>
        <p:blipFill>
          <a:blip r:embed="rId4" cstate="print">
            <a:lum contrast="30000"/>
          </a:blip>
          <a:stretch>
            <a:fillRect/>
          </a:stretch>
        </p:blipFill>
        <p:spPr>
          <a:xfrm>
            <a:off x="142844" y="142852"/>
            <a:ext cx="1606531" cy="1204898"/>
          </a:xfrm>
          <a:prstGeom prst="rect">
            <a:avLst/>
          </a:prstGeom>
        </p:spPr>
      </p:pic>
      <p:sp>
        <p:nvSpPr>
          <p:cNvPr id="6" name="TextBox 5"/>
          <p:cNvSpPr txBox="1"/>
          <p:nvPr/>
        </p:nvSpPr>
        <p:spPr>
          <a:xfrm>
            <a:off x="1857356" y="285728"/>
            <a:ext cx="7072362" cy="738664"/>
          </a:xfrm>
          <a:prstGeom prst="rect">
            <a:avLst/>
          </a:prstGeom>
          <a:noFill/>
        </p:spPr>
        <p:txBody>
          <a:bodyPr wrap="square" rtlCol="0">
            <a:spAutoFit/>
          </a:bodyPr>
          <a:lstStyle/>
          <a:p>
            <a:pPr algn="just"/>
            <a:r>
              <a:rPr lang="kk-KZ" sz="1400" b="1" dirty="0" smtClean="0">
                <a:solidFill>
                  <a:srgbClr val="0000FF"/>
                </a:solidFill>
              </a:rPr>
              <a:t> Басқамыр  ортағасырлық  қала орны VІІІ-ХІІ ғ.ғ</a:t>
            </a:r>
            <a:r>
              <a:rPr lang="kk-KZ" sz="1400" b="1" dirty="0" smtClean="0">
                <a:solidFill>
                  <a:srgbClr val="0000FF"/>
                </a:solidFill>
              </a:rPr>
              <a:t>. Жезқазған </a:t>
            </a:r>
            <a:r>
              <a:rPr lang="kk-KZ" sz="1400" b="1" dirty="0" smtClean="0">
                <a:solidFill>
                  <a:srgbClr val="0000FF"/>
                </a:solidFill>
              </a:rPr>
              <a:t>қаласынан  83 шақырым жерде  Жезді өзенінің сол жағалауындағы, Талдысай өзенінің қилысында орналасқан.</a:t>
            </a:r>
            <a:endParaRPr lang="ru-RU" sz="1400" b="1" dirty="0">
              <a:solidFill>
                <a:srgbClr val="0000FF"/>
              </a:solidFill>
            </a:endParaRPr>
          </a:p>
        </p:txBody>
      </p:sp>
      <p:pic>
        <p:nvPicPr>
          <p:cNvPr id="7" name="Содержимое 3" descr="IMG_8060.JPG"/>
          <p:cNvPicPr>
            <a:picLocks noChangeAspect="1"/>
          </p:cNvPicPr>
          <p:nvPr/>
        </p:nvPicPr>
        <p:blipFill>
          <a:blip r:embed="rId5" cstate="print">
            <a:lum contrast="40000"/>
          </a:blip>
          <a:stretch>
            <a:fillRect/>
          </a:stretch>
        </p:blipFill>
        <p:spPr>
          <a:xfrm>
            <a:off x="142844" y="1500174"/>
            <a:ext cx="1643042" cy="1214446"/>
          </a:xfrm>
          <a:prstGeom prst="rect">
            <a:avLst/>
          </a:prstGeom>
        </p:spPr>
      </p:pic>
      <p:sp>
        <p:nvSpPr>
          <p:cNvPr id="8" name="TextBox 7"/>
          <p:cNvSpPr txBox="1"/>
          <p:nvPr/>
        </p:nvSpPr>
        <p:spPr>
          <a:xfrm>
            <a:off x="2000232" y="1500174"/>
            <a:ext cx="6786610" cy="954107"/>
          </a:xfrm>
          <a:prstGeom prst="rect">
            <a:avLst/>
          </a:prstGeom>
          <a:noFill/>
        </p:spPr>
        <p:txBody>
          <a:bodyPr wrap="square" rtlCol="0">
            <a:spAutoFit/>
          </a:bodyPr>
          <a:lstStyle/>
          <a:p>
            <a:pPr algn="just"/>
            <a:r>
              <a:rPr lang="kk-KZ" sz="1400" b="1" dirty="0" smtClean="0">
                <a:solidFill>
                  <a:srgbClr val="0000FF"/>
                </a:solidFill>
              </a:rPr>
              <a:t>Хан Ордасы</a:t>
            </a:r>
            <a:r>
              <a:rPr lang="en-US" sz="1400" b="1" dirty="0" smtClean="0">
                <a:solidFill>
                  <a:srgbClr val="0000FF"/>
                </a:solidFill>
              </a:rPr>
              <a:t> </a:t>
            </a:r>
            <a:r>
              <a:rPr lang="kk-KZ" sz="1400" b="1" dirty="0" smtClean="0">
                <a:solidFill>
                  <a:srgbClr val="0000FF"/>
                </a:solidFill>
              </a:rPr>
              <a:t>ХІІ-ХІХ</a:t>
            </a:r>
            <a:r>
              <a:rPr lang="en-US" sz="1400" b="1" dirty="0" smtClean="0">
                <a:solidFill>
                  <a:srgbClr val="0000FF"/>
                </a:solidFill>
              </a:rPr>
              <a:t> </a:t>
            </a:r>
            <a:r>
              <a:rPr lang="kk-KZ" sz="1400" b="1" dirty="0" smtClean="0">
                <a:solidFill>
                  <a:srgbClr val="0000FF"/>
                </a:solidFill>
              </a:rPr>
              <a:t>ғ.ғ. Ұлытаудан солтүстік-батысқа қарай 20 шақырым жерде орналасқан.  Қазақ хандарының барлығы дерлік ұлықтаудан өткен, ақ кигізге көтеріп хан сайлап, халқына адал қызмет етуге ант беріскен  тарихи орын.</a:t>
            </a:r>
            <a:endParaRPr lang="ru-RU" sz="1400" b="1" dirty="0">
              <a:solidFill>
                <a:srgbClr val="0000FF"/>
              </a:solidFill>
            </a:endParaRPr>
          </a:p>
        </p:txBody>
      </p:sp>
      <p:pic>
        <p:nvPicPr>
          <p:cNvPr id="9" name="Содержимое 3" descr="IMG_7928.JPG"/>
          <p:cNvPicPr>
            <a:picLocks noChangeAspect="1"/>
          </p:cNvPicPr>
          <p:nvPr/>
        </p:nvPicPr>
        <p:blipFill>
          <a:blip r:embed="rId6" cstate="print">
            <a:lum contrast="30000"/>
          </a:blip>
          <a:stretch>
            <a:fillRect/>
          </a:stretch>
        </p:blipFill>
        <p:spPr>
          <a:xfrm>
            <a:off x="142844" y="2857496"/>
            <a:ext cx="1714480" cy="1214446"/>
          </a:xfrm>
          <a:prstGeom prst="rect">
            <a:avLst/>
          </a:prstGeom>
        </p:spPr>
      </p:pic>
      <p:sp>
        <p:nvSpPr>
          <p:cNvPr id="10" name="TextBox 9"/>
          <p:cNvSpPr txBox="1"/>
          <p:nvPr/>
        </p:nvSpPr>
        <p:spPr>
          <a:xfrm>
            <a:off x="2071670" y="2928934"/>
            <a:ext cx="6715172" cy="523220"/>
          </a:xfrm>
          <a:prstGeom prst="rect">
            <a:avLst/>
          </a:prstGeom>
          <a:noFill/>
        </p:spPr>
        <p:txBody>
          <a:bodyPr wrap="square" rtlCol="0">
            <a:spAutoFit/>
          </a:bodyPr>
          <a:lstStyle/>
          <a:p>
            <a:pPr algn="just"/>
            <a:r>
              <a:rPr lang="kk-KZ" sz="1400" b="1" dirty="0" smtClean="0">
                <a:solidFill>
                  <a:srgbClr val="0000FF"/>
                </a:solidFill>
              </a:rPr>
              <a:t>Әмір Темірдің  1391 жылы қалдырған тас белгісі Ұлытаудың батысына қарай 44 шақырым  жерде  Алтын шоқы биігінде орналасқан. </a:t>
            </a:r>
            <a:endParaRPr lang="ru-RU" sz="1400" b="1" dirty="0">
              <a:solidFill>
                <a:srgbClr val="0000FF"/>
              </a:solidFill>
            </a:endParaRPr>
          </a:p>
        </p:txBody>
      </p:sp>
      <p:pic>
        <p:nvPicPr>
          <p:cNvPr id="11" name="Содержимое 3" descr="100_2421.JPG"/>
          <p:cNvPicPr>
            <a:picLocks noChangeAspect="1"/>
          </p:cNvPicPr>
          <p:nvPr/>
        </p:nvPicPr>
        <p:blipFill>
          <a:blip r:embed="rId7" cstate="print">
            <a:lum contrast="40000"/>
          </a:blip>
          <a:stretch>
            <a:fillRect/>
          </a:stretch>
        </p:blipFill>
        <p:spPr>
          <a:xfrm>
            <a:off x="142844" y="4214818"/>
            <a:ext cx="1714479" cy="1357322"/>
          </a:xfrm>
          <a:prstGeom prst="rect">
            <a:avLst/>
          </a:prstGeom>
        </p:spPr>
      </p:pic>
      <p:sp>
        <p:nvSpPr>
          <p:cNvPr id="12" name="TextBox 11"/>
          <p:cNvSpPr txBox="1"/>
          <p:nvPr/>
        </p:nvSpPr>
        <p:spPr>
          <a:xfrm>
            <a:off x="2143108" y="4214818"/>
            <a:ext cx="6715173" cy="738664"/>
          </a:xfrm>
          <a:prstGeom prst="rect">
            <a:avLst/>
          </a:prstGeom>
          <a:noFill/>
        </p:spPr>
        <p:txBody>
          <a:bodyPr wrap="square" rtlCol="0">
            <a:spAutoFit/>
          </a:bodyPr>
          <a:lstStyle/>
          <a:p>
            <a:pPr algn="just"/>
            <a:r>
              <a:rPr lang="kk-KZ" sz="1400" b="1" dirty="0" smtClean="0">
                <a:solidFill>
                  <a:srgbClr val="0000FF"/>
                </a:solidFill>
              </a:rPr>
              <a:t>Ұлытаудың басындағы бұл белгі Ақмешіт Әулие ХV ғ. ескі қамалдың орны, қасиетті жер.  Әулие таудың биіктігі 1130 метр</a:t>
            </a:r>
            <a:r>
              <a:rPr lang="kk-KZ" sz="1400" b="1" dirty="0" smtClean="0">
                <a:solidFill>
                  <a:srgbClr val="0000FF"/>
                </a:solidFill>
              </a:rPr>
              <a:t>. Аңыз </a:t>
            </a:r>
            <a:r>
              <a:rPr lang="kk-KZ" sz="1400" b="1" dirty="0" smtClean="0">
                <a:solidFill>
                  <a:srgbClr val="0000FF"/>
                </a:solidFill>
              </a:rPr>
              <a:t>бойынша бұл жерде  “Асанқайғы бабамыз бен оның бәйбішесі Тана жатыр”  </a:t>
            </a:r>
            <a:r>
              <a:rPr lang="kk-KZ" sz="1400" b="1" dirty="0" smtClean="0">
                <a:solidFill>
                  <a:srgbClr val="0000FF"/>
                </a:solidFill>
              </a:rPr>
              <a:t>деп айтылады. </a:t>
            </a:r>
            <a:endParaRPr lang="ru-RU" sz="1400" b="1" dirty="0">
              <a:solidFill>
                <a:srgbClr val="0000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G_9295.JPG"/>
          <p:cNvPicPr>
            <a:picLocks noChangeAspect="1"/>
          </p:cNvPicPr>
          <p:nvPr/>
        </p:nvPicPr>
        <p:blipFill>
          <a:blip r:embed="rId2" cstate="print"/>
          <a:stretch>
            <a:fillRect/>
          </a:stretch>
        </p:blipFill>
        <p:spPr>
          <a:xfrm>
            <a:off x="1" y="0"/>
            <a:ext cx="9143999" cy="6858000"/>
          </a:xfrm>
          <a:prstGeom prst="rect">
            <a:avLst/>
          </a:prstGeom>
        </p:spPr>
      </p:pic>
      <p:sp>
        <p:nvSpPr>
          <p:cNvPr id="2" name="Заголовок 1"/>
          <p:cNvSpPr>
            <a:spLocks noGrp="1"/>
          </p:cNvSpPr>
          <p:nvPr>
            <p:ph type="title"/>
          </p:nvPr>
        </p:nvSpPr>
        <p:spPr>
          <a:xfrm>
            <a:off x="357158" y="357166"/>
            <a:ext cx="8229600" cy="1143000"/>
          </a:xfrm>
        </p:spPr>
        <p:txBody>
          <a:bodyP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kk-KZ" sz="6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Тарихтың куәгері-Ұлытау </a:t>
            </a:r>
            <a:endParaRPr lang="ru-RU"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Подзаголовок 2"/>
          <p:cNvSpPr txBox="1">
            <a:spLocks/>
          </p:cNvSpPr>
          <p:nvPr/>
        </p:nvSpPr>
        <p:spPr>
          <a:xfrm>
            <a:off x="0" y="5357802"/>
            <a:ext cx="9144000" cy="1500198"/>
          </a:xfrm>
          <a:prstGeom prst="rect">
            <a:avLst/>
          </a:prstGeom>
        </p:spPr>
        <p:txBody>
          <a:bodyPr vert="horz" lIns="91440" tIns="45720" rIns="91440" bIns="45720" rtlCol="0">
            <a:noAutofit/>
          </a:bodyPr>
          <a:lstStyle/>
          <a:p>
            <a:pPr marL="342900" lvl="0" indent="15875" algn="ctr"/>
            <a:endParaRPr lang="ru-RU" sz="2400" dirty="0" smtClean="0">
              <a:ln w="1905"/>
              <a:solidFill>
                <a:schemeClr val="bg1"/>
              </a:solidFill>
              <a:effectLst>
                <a:outerShdw blurRad="38100" dist="38100" dir="2700000" algn="tl">
                  <a:srgbClr val="000000">
                    <a:alpha val="43137"/>
                  </a:srgbClr>
                </a:outerShdw>
              </a:effectLst>
              <a:latin typeface="Rubius" pitchFamily="2" charset="0"/>
            </a:endParaRPr>
          </a:p>
          <a:p>
            <a:pPr marL="342900" lvl="0" indent="15875" algn="ctr"/>
            <a:r>
              <a:rPr lang="ru-RU" sz="2800" b="1" dirty="0" err="1" smtClean="0">
                <a:ln w="1905"/>
                <a:solidFill>
                  <a:schemeClr val="bg1"/>
                </a:solidFill>
                <a:effectLst>
                  <a:outerShdw blurRad="38100" dist="38100" dir="2700000" algn="tl">
                    <a:srgbClr val="000000">
                      <a:alpha val="43137"/>
                    </a:srgbClr>
                  </a:outerShdw>
                </a:effectLst>
                <a:latin typeface="Rubius" pitchFamily="2" charset="0"/>
              </a:rPr>
              <a:t>Ұлытау қазақ халқының тұтастығына, үш жүздің бірлігіне</a:t>
            </a:r>
            <a:r>
              <a:rPr lang="ru-RU" sz="2800" b="1" dirty="0" smtClean="0">
                <a:ln w="1905"/>
                <a:solidFill>
                  <a:schemeClr val="bg1"/>
                </a:solidFill>
                <a:effectLst>
                  <a:outerShdw blurRad="38100" dist="38100" dir="2700000" algn="tl">
                    <a:srgbClr val="000000">
                      <a:alpha val="43137"/>
                    </a:srgbClr>
                  </a:outerShdw>
                </a:effectLst>
                <a:latin typeface="Rubius" pitchFamily="2" charset="0"/>
              </a:rPr>
              <a:t> </a:t>
            </a:r>
            <a:r>
              <a:rPr lang="ru-RU" sz="2800" b="1" dirty="0" err="1" smtClean="0">
                <a:ln w="1905"/>
                <a:solidFill>
                  <a:schemeClr val="bg1"/>
                </a:solidFill>
                <a:effectLst>
                  <a:outerShdw blurRad="38100" dist="38100" dir="2700000" algn="tl">
                    <a:srgbClr val="000000">
                      <a:alpha val="43137"/>
                    </a:srgbClr>
                  </a:outerShdw>
                </a:effectLst>
                <a:latin typeface="Rubius" pitchFamily="2" charset="0"/>
              </a:rPr>
              <a:t>ұйытқы болған кіндік</a:t>
            </a:r>
            <a:r>
              <a:rPr lang="ru-RU" sz="2800" b="1" dirty="0" smtClean="0">
                <a:ln w="1905"/>
                <a:solidFill>
                  <a:schemeClr val="bg1"/>
                </a:solidFill>
                <a:effectLst>
                  <a:outerShdw blurRad="38100" dist="38100" dir="2700000" algn="tl">
                    <a:srgbClr val="000000">
                      <a:alpha val="43137"/>
                    </a:srgbClr>
                  </a:outerShdw>
                </a:effectLst>
                <a:latin typeface="Rubius" pitchFamily="2" charset="0"/>
              </a:rPr>
              <a:t> </a:t>
            </a:r>
            <a:r>
              <a:rPr lang="ru-RU" sz="2800" b="1" dirty="0" err="1" smtClean="0">
                <a:ln w="1905"/>
                <a:solidFill>
                  <a:schemeClr val="bg1"/>
                </a:solidFill>
                <a:effectLst>
                  <a:outerShdw blurRad="38100" dist="38100" dir="2700000" algn="tl">
                    <a:srgbClr val="000000">
                      <a:alpha val="43137"/>
                    </a:srgbClr>
                  </a:outerShdw>
                </a:effectLst>
                <a:latin typeface="Rubius" pitchFamily="2" charset="0"/>
              </a:rPr>
              <a:t>мекен</a:t>
            </a:r>
            <a:r>
              <a:rPr lang="ru-RU" sz="2800" b="1" dirty="0" smtClean="0">
                <a:ln w="1905"/>
                <a:solidFill>
                  <a:schemeClr val="bg1"/>
                </a:solidFill>
                <a:effectLst>
                  <a:outerShdw blurRad="38100" dist="38100" dir="2700000" algn="tl">
                    <a:srgbClr val="000000">
                      <a:alpha val="43137"/>
                    </a:srgbClr>
                  </a:outerShdw>
                </a:effectLst>
                <a:latin typeface="Rubius" pitchFamily="2" charset="0"/>
              </a:rPr>
              <a:t>.</a:t>
            </a:r>
          </a:p>
        </p:txBody>
      </p:sp>
    </p:spTree>
  </p:cSld>
  <p:clrMapOvr>
    <a:masterClrMapping/>
  </p:clrMapOvr>
  <p:transition advTm="9891"/>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DSCN1712.JPG"/>
          <p:cNvPicPr>
            <a:picLocks noChangeAspect="1"/>
          </p:cNvPicPr>
          <p:nvPr/>
        </p:nvPicPr>
        <p:blipFill>
          <a:blip r:embed="rId2">
            <a:lum contrast="20000"/>
          </a:blip>
          <a:stretch>
            <a:fillRect/>
          </a:stretch>
        </p:blipFill>
        <p:spPr>
          <a:xfrm>
            <a:off x="0" y="0"/>
            <a:ext cx="9144000" cy="6858000"/>
          </a:xfrm>
          <a:prstGeom prst="rect">
            <a:avLst/>
          </a:prstGeom>
        </p:spPr>
      </p:pic>
      <p:sp>
        <p:nvSpPr>
          <p:cNvPr id="5" name="Подзаголовок 2"/>
          <p:cNvSpPr txBox="1">
            <a:spLocks/>
          </p:cNvSpPr>
          <p:nvPr/>
        </p:nvSpPr>
        <p:spPr>
          <a:xfrm>
            <a:off x="1214414" y="5500702"/>
            <a:ext cx="7786710" cy="940664"/>
          </a:xfrm>
          <a:prstGeom prst="rect">
            <a:avLst/>
          </a:prstGeom>
        </p:spPr>
        <p:txBody>
          <a:bodyPr vert="horz" lIns="91440" tIns="45720" rIns="91440" bIns="45720" rtlCol="0">
            <a:noAutofit/>
          </a:bodyPr>
          <a:lstStyle/>
          <a:p>
            <a:pPr marL="342900" lvl="0" indent="15875" algn="just"/>
            <a:r>
              <a:rPr kumimoji="0" lang="kk-KZ" sz="2000" b="1" i="0" u="none" strike="noStrike" kern="1200" cap="none" spc="0" normalizeH="0" baseline="0" noProof="0" dirty="0" smtClean="0">
                <a:ln w="1905"/>
                <a:solidFill>
                  <a:srgbClr val="FFFFFF"/>
                </a:solidFill>
                <a:effectLst>
                  <a:outerShdw blurRad="38100" dist="38100" dir="2700000" algn="tl">
                    <a:srgbClr val="000000">
                      <a:alpha val="43137"/>
                    </a:srgbClr>
                  </a:outerShdw>
                </a:effectLst>
                <a:uLnTx/>
                <a:uFillTx/>
                <a:latin typeface="Rubius" pitchFamily="2" charset="0"/>
                <a:ea typeface="+mn-ea"/>
                <a:cs typeface="+mn-cs"/>
              </a:rPr>
              <a:t>Ұлытау</a:t>
            </a:r>
            <a:r>
              <a:rPr kumimoji="0" lang="kk-KZ" sz="2000" b="1" i="0" u="none" strike="noStrike" kern="1200" cap="none" spc="0" normalizeH="0" noProof="0" dirty="0" smtClean="0">
                <a:ln w="1905"/>
                <a:solidFill>
                  <a:srgbClr val="FFFFFF"/>
                </a:solidFill>
                <a:effectLst>
                  <a:outerShdw blurRad="38100" dist="38100" dir="2700000" algn="tl">
                    <a:srgbClr val="000000">
                      <a:alpha val="43137"/>
                    </a:srgbClr>
                  </a:outerShdw>
                </a:effectLst>
                <a:uLnTx/>
                <a:uFillTx/>
                <a:latin typeface="Rubius" pitchFamily="2" charset="0"/>
                <a:ea typeface="+mn-ea"/>
                <a:cs typeface="+mn-cs"/>
              </a:rPr>
              <a:t> бар заманда Ұлықтау өңірі – билік ордасы болып, қазақ елінің нағыз патриоттарын тәрбиелеп өсіретін киелі кіндік мекені болып қала бермек.</a:t>
            </a:r>
          </a:p>
        </p:txBody>
      </p:sp>
    </p:spTree>
  </p:cSld>
  <p:clrMapOvr>
    <a:masterClrMapping/>
  </p:clrMapOvr>
  <p:transition advTm="16052"/>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0"/>
            <a:ext cx="8229600" cy="1143000"/>
          </a:xfrm>
        </p:spPr>
        <p:txBody>
          <a:bodyPr>
            <a:normAutofit fontScale="90000"/>
          </a:bodyPr>
          <a:lstStyle/>
          <a:p>
            <a:r>
              <a:rPr lang="kk-KZ" b="1" dirty="0" smtClean="0">
                <a:solidFill>
                  <a:srgbClr val="FF0066"/>
                </a:solidFill>
              </a:rPr>
              <a:t>Ұлытау ауданының кескін-картасы</a:t>
            </a:r>
            <a:endParaRPr lang="ru-RU" b="1" dirty="0">
              <a:solidFill>
                <a:srgbClr val="FF0066"/>
              </a:solidFill>
            </a:endParaRPr>
          </a:p>
        </p:txBody>
      </p:sp>
      <p:pic>
        <p:nvPicPr>
          <p:cNvPr id="4" name="Содержимое 3" descr="IMG-20160628-WA0000.jpg"/>
          <p:cNvPicPr>
            <a:picLocks noGrp="1" noChangeAspect="1"/>
          </p:cNvPicPr>
          <p:nvPr>
            <p:ph idx="1"/>
          </p:nvPr>
        </p:nvPicPr>
        <p:blipFill>
          <a:blip r:embed="rId2"/>
          <a:stretch>
            <a:fillRect/>
          </a:stretch>
        </p:blipFill>
        <p:spPr>
          <a:xfrm>
            <a:off x="2376" y="0"/>
            <a:ext cx="9139247" cy="6858000"/>
          </a:xfrm>
        </p:spPr>
      </p:pic>
      <p:cxnSp>
        <p:nvCxnSpPr>
          <p:cNvPr id="6" name="Прямая со стрелкой 5"/>
          <p:cNvCxnSpPr/>
          <p:nvPr/>
        </p:nvCxnSpPr>
        <p:spPr>
          <a:xfrm rot="5400000" flipH="1" flipV="1">
            <a:off x="4143372" y="2357430"/>
            <a:ext cx="15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rot="5400000" flipH="1" flipV="1">
            <a:off x="3929058" y="2428868"/>
            <a:ext cx="15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Дуга 6"/>
          <p:cNvSpPr/>
          <p:nvPr/>
        </p:nvSpPr>
        <p:spPr>
          <a:xfrm>
            <a:off x="3643306" y="4500570"/>
            <a:ext cx="71438" cy="7143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cSld>
  <p:clrMapOvr>
    <a:masterClrMapping/>
  </p:clrMapOvr>
  <p:transition advTm="10748"/>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 Алашахан мазары"/>
          <p:cNvPicPr>
            <a:picLocks noChangeAspect="1" noChangeArrowheads="1"/>
          </p:cNvPicPr>
          <p:nvPr/>
        </p:nvPicPr>
        <p:blipFill>
          <a:blip r:embed="rId2"/>
          <a:srcRect/>
          <a:stretch>
            <a:fillRect/>
          </a:stretch>
        </p:blipFill>
        <p:spPr bwMode="auto">
          <a:xfrm>
            <a:off x="0" y="0"/>
            <a:ext cx="9286908" cy="6858000"/>
          </a:xfrm>
          <a:prstGeom prst="rect">
            <a:avLst/>
          </a:prstGeom>
          <a:noFill/>
          <a:ln w="9525">
            <a:noFill/>
            <a:miter lim="800000"/>
            <a:headEnd/>
            <a:tailEnd/>
          </a:ln>
        </p:spPr>
      </p:pic>
      <p:sp>
        <p:nvSpPr>
          <p:cNvPr id="2" name="Заголовок 1"/>
          <p:cNvSpPr>
            <a:spLocks noGrp="1"/>
          </p:cNvSpPr>
          <p:nvPr>
            <p:ph type="title"/>
          </p:nvPr>
        </p:nvSpPr>
        <p:spPr>
          <a:xfrm>
            <a:off x="0" y="5072074"/>
            <a:ext cx="9015386" cy="1143000"/>
          </a:xfrm>
        </p:spPr>
        <p:txBody>
          <a:bodyPr>
            <a:noAutofit/>
          </a:bodyPr>
          <a:lstStyle/>
          <a:p>
            <a:pPr indent="358775" algn="just"/>
            <a:r>
              <a:rPr lang="ru-RU" sz="1800" dirty="0" smtClean="0">
                <a:solidFill>
                  <a:schemeClr val="bg1"/>
                </a:solidFill>
              </a:rPr>
              <a:t>.</a:t>
            </a:r>
            <a:br>
              <a:rPr lang="ru-RU" sz="1800" dirty="0" smtClean="0">
                <a:solidFill>
                  <a:schemeClr val="bg1"/>
                </a:solidFill>
              </a:rPr>
            </a:br>
            <a:endParaRPr lang="ru-RU" sz="1800" dirty="0">
              <a:solidFill>
                <a:schemeClr val="bg1"/>
              </a:solidFill>
            </a:endParaRPr>
          </a:p>
        </p:txBody>
      </p:sp>
      <p:sp>
        <p:nvSpPr>
          <p:cNvPr id="4" name="Подзаголовок 2"/>
          <p:cNvSpPr txBox="1">
            <a:spLocks/>
          </p:cNvSpPr>
          <p:nvPr/>
        </p:nvSpPr>
        <p:spPr>
          <a:xfrm>
            <a:off x="-285784" y="4572008"/>
            <a:ext cx="9429784" cy="1512168"/>
          </a:xfrm>
          <a:prstGeom prst="rect">
            <a:avLst/>
          </a:prstGeom>
        </p:spPr>
        <p:txBody>
          <a:bodyPr vert="horz" lIns="91440" tIns="45720" rIns="91440" bIns="45720" rtlCol="0">
            <a:noAutofit/>
          </a:bodyPr>
          <a:lstStyle/>
          <a:p>
            <a:pPr marL="342900" lvl="0" indent="15875" algn="just"/>
            <a:r>
              <a:rPr lang="ru-RU" dirty="0" err="1" smtClean="0">
                <a:ln w="1905"/>
                <a:solidFill>
                  <a:schemeClr val="bg1"/>
                </a:solidFill>
                <a:effectLst>
                  <a:outerShdw blurRad="38100" dist="38100" dir="2700000" algn="tl">
                    <a:srgbClr val="000000">
                      <a:alpha val="43137"/>
                    </a:srgbClr>
                  </a:outerShdw>
                </a:effectLst>
                <a:latin typeface="Rubius" pitchFamily="2" charset="0"/>
              </a:rPr>
              <a:t>Алаша</a:t>
            </a:r>
            <a:r>
              <a:rPr lang="ru-RU" dirty="0" smtClean="0">
                <a:ln w="1905"/>
                <a:solidFill>
                  <a:schemeClr val="bg1"/>
                </a:solidFill>
                <a:effectLst>
                  <a:outerShdw blurRad="38100" dist="38100" dir="2700000" algn="tl">
                    <a:srgbClr val="000000">
                      <a:alpha val="43137"/>
                    </a:srgbClr>
                  </a:outerShdw>
                </a:effectLst>
                <a:latin typeface="Rubius" pitchFamily="2" charset="0"/>
              </a:rPr>
              <a:t> хан – </a:t>
            </a:r>
            <a:r>
              <a:rPr lang="ru-RU" dirty="0" err="1" smtClean="0">
                <a:ln w="1905"/>
                <a:solidFill>
                  <a:schemeClr val="bg1"/>
                </a:solidFill>
                <a:effectLst>
                  <a:outerShdw blurRad="38100" dist="38100" dir="2700000" algn="tl">
                    <a:srgbClr val="000000">
                      <a:alpha val="43137"/>
                    </a:srgbClr>
                  </a:outerShdw>
                </a:effectLst>
                <a:latin typeface="Rubius" pitchFamily="2" charset="0"/>
              </a:rPr>
              <a:t>бұл тарихтан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белгілі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ертеден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аты</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аңызға айналған тұлға</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Шынында</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мұндай адамның атының </a:t>
            </a:r>
            <a:r>
              <a:rPr lang="ru-RU" dirty="0" smtClean="0">
                <a:ln w="1905"/>
                <a:solidFill>
                  <a:schemeClr val="bg1"/>
                </a:solidFill>
                <a:effectLst>
                  <a:outerShdw blurRad="38100" dist="38100" dir="2700000" algn="tl">
                    <a:srgbClr val="000000">
                      <a:alpha val="43137"/>
                    </a:srgbClr>
                  </a:outerShdw>
                </a:effectLst>
                <a:latin typeface="Rubius" pitchFamily="2" charset="0"/>
              </a:rPr>
              <a:t>тура </a:t>
            </a:r>
            <a:r>
              <a:rPr lang="ru-RU" dirty="0" err="1" smtClean="0">
                <a:ln w="1905"/>
                <a:solidFill>
                  <a:schemeClr val="bg1"/>
                </a:solidFill>
                <a:effectLst>
                  <a:outerShdw blurRad="38100" dist="38100" dir="2700000" algn="tl">
                    <a:srgbClr val="000000">
                      <a:alpha val="43137"/>
                    </a:srgbClr>
                  </a:outerShdw>
                </a:effectLst>
                <a:latin typeface="Rubius" pitchFamily="2" charset="0"/>
              </a:rPr>
              <a:t>аудармасы</a:t>
            </a:r>
            <a:r>
              <a:rPr lang="ru-RU" dirty="0" smtClean="0">
                <a:ln w="1905"/>
                <a:solidFill>
                  <a:schemeClr val="bg1"/>
                </a:solidFill>
                <a:effectLst>
                  <a:outerShdw blurRad="38100" dist="38100" dir="2700000" algn="tl">
                    <a:srgbClr val="000000">
                      <a:alpha val="43137"/>
                    </a:srgbClr>
                  </a:outerShdw>
                </a:effectLst>
                <a:latin typeface="Rubius" pitchFamily="2" charset="0"/>
              </a:rPr>
              <a:t> «ала» </a:t>
            </a:r>
            <a:r>
              <a:rPr lang="ru-RU" dirty="0" err="1" smtClean="0">
                <a:ln w="1905"/>
                <a:solidFill>
                  <a:schemeClr val="bg1"/>
                </a:solidFill>
                <a:effectLst>
                  <a:outerShdw blurRad="38100" dist="38100" dir="2700000" algn="tl">
                    <a:srgbClr val="000000">
                      <a:alpha val="43137"/>
                    </a:srgbClr>
                  </a:outerShdw>
                </a:effectLst>
                <a:latin typeface="Rubius" pitchFamily="2" charset="0"/>
              </a:rPr>
              <a:t>дегенді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білдіріп</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өзі қазақ халқының ата</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тегі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болып</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саналған адамның болған-болмағанын ешкім</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білмейді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Алаша</a:t>
            </a:r>
            <a:r>
              <a:rPr lang="ru-RU" dirty="0" smtClean="0">
                <a:ln w="1905"/>
                <a:solidFill>
                  <a:schemeClr val="bg1"/>
                </a:solidFill>
                <a:effectLst>
                  <a:outerShdw blurRad="38100" dist="38100" dir="2700000" algn="tl">
                    <a:srgbClr val="000000">
                      <a:alpha val="43137"/>
                    </a:srgbClr>
                  </a:outerShdw>
                </a:effectLst>
                <a:latin typeface="Rubius" pitchFamily="2" charset="0"/>
              </a:rPr>
              <a:t> хан </a:t>
            </a:r>
            <a:r>
              <a:rPr lang="ru-RU" dirty="0" err="1" smtClean="0">
                <a:ln w="1905"/>
                <a:solidFill>
                  <a:schemeClr val="bg1"/>
                </a:solidFill>
                <a:effectLst>
                  <a:outerShdw blurRad="38100" dist="38100" dir="2700000" algn="tl">
                    <a:srgbClr val="000000">
                      <a:alpha val="43137"/>
                    </a:srgbClr>
                  </a:outerShdw>
                </a:effectLst>
                <a:latin typeface="Rubius" pitchFamily="2" charset="0"/>
              </a:rPr>
              <a:t>туралы</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ескертпелер</a:t>
            </a:r>
            <a:r>
              <a:rPr lang="ru-RU" dirty="0" smtClean="0">
                <a:ln w="1905"/>
                <a:solidFill>
                  <a:schemeClr val="bg1"/>
                </a:solidFill>
                <a:effectLst>
                  <a:outerShdw blurRad="38100" dist="38100" dir="2700000" algn="tl">
                    <a:srgbClr val="000000">
                      <a:alpha val="43137"/>
                    </a:srgbClr>
                  </a:outerShdw>
                </a:effectLst>
                <a:latin typeface="Rubius" pitchFamily="2" charset="0"/>
              </a:rPr>
              <a:t> тек </a:t>
            </a:r>
            <a:r>
              <a:rPr lang="ru-RU" dirty="0" err="1" smtClean="0">
                <a:ln w="1905"/>
                <a:solidFill>
                  <a:schemeClr val="bg1"/>
                </a:solidFill>
                <a:effectLst>
                  <a:outerShdw blurRad="38100" dist="38100" dir="2700000" algn="tl">
                    <a:srgbClr val="000000">
                      <a:alpha val="43137"/>
                    </a:srgbClr>
                  </a:outerShdw>
                </a:effectLst>
                <a:latin typeface="Rubius" pitchFamily="2" charset="0"/>
              </a:rPr>
              <a:t>аңыздарда ғана емес</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басқа </a:t>
            </a:r>
            <a:r>
              <a:rPr lang="ru-RU" dirty="0" smtClean="0">
                <a:ln w="1905"/>
                <a:solidFill>
                  <a:schemeClr val="bg1"/>
                </a:solidFill>
                <a:effectLst>
                  <a:outerShdw blurRad="38100" dist="38100" dir="2700000" algn="tl">
                    <a:srgbClr val="000000">
                      <a:alpha val="43137"/>
                    </a:srgbClr>
                  </a:outerShdw>
                </a:effectLst>
                <a:latin typeface="Rubius" pitchFamily="2" charset="0"/>
              </a:rPr>
              <a:t>да </a:t>
            </a:r>
            <a:r>
              <a:rPr lang="ru-RU" dirty="0" err="1" smtClean="0">
                <a:ln w="1905"/>
                <a:solidFill>
                  <a:schemeClr val="bg1"/>
                </a:solidFill>
                <a:effectLst>
                  <a:outerShdw blurRad="38100" dist="38100" dir="2700000" algn="tl">
                    <a:srgbClr val="000000">
                      <a:alpha val="43137"/>
                    </a:srgbClr>
                  </a:outerShdw>
                </a:effectLst>
                <a:latin typeface="Rubius" pitchFamily="2" charset="0"/>
              </a:rPr>
              <a:t>түркі елдердің аңыз-әңгімелерінде </a:t>
            </a:r>
            <a:r>
              <a:rPr lang="ru-RU" dirty="0" smtClean="0">
                <a:ln w="1905"/>
                <a:solidFill>
                  <a:schemeClr val="bg1"/>
                </a:solidFill>
                <a:effectLst>
                  <a:outerShdw blurRad="38100" dist="38100" dir="2700000" algn="tl">
                    <a:srgbClr val="000000">
                      <a:alpha val="43137"/>
                    </a:srgbClr>
                  </a:outerShdw>
                </a:effectLst>
                <a:latin typeface="Rubius" pitchFamily="2" charset="0"/>
              </a:rPr>
              <a:t>де </a:t>
            </a:r>
            <a:r>
              <a:rPr lang="ru-RU" dirty="0" err="1" smtClean="0">
                <a:ln w="1905"/>
                <a:solidFill>
                  <a:schemeClr val="bg1"/>
                </a:solidFill>
                <a:effectLst>
                  <a:outerShdw blurRad="38100" dist="38100" dir="2700000" algn="tl">
                    <a:srgbClr val="000000">
                      <a:alpha val="43137"/>
                    </a:srgbClr>
                  </a:outerShdw>
                </a:effectLst>
                <a:latin typeface="Rubius" pitchFamily="2" charset="0"/>
              </a:rPr>
              <a:t>кездеседі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Сондықтан ғалымдар </a:t>
            </a:r>
            <a:r>
              <a:rPr lang="ru-RU" dirty="0" smtClean="0">
                <a:ln w="1905"/>
                <a:solidFill>
                  <a:schemeClr val="bg1"/>
                </a:solidFill>
                <a:effectLst>
                  <a:outerShdw blurRad="38100" dist="38100" dir="2700000" algn="tl">
                    <a:srgbClr val="000000">
                      <a:alpha val="43137"/>
                    </a:srgbClr>
                  </a:outerShdw>
                </a:effectLst>
                <a:latin typeface="Rubius" pitchFamily="2" charset="0"/>
              </a:rPr>
              <a:t>оны </a:t>
            </a:r>
            <a:r>
              <a:rPr lang="ru-RU" dirty="0" err="1" smtClean="0">
                <a:ln w="1905"/>
                <a:solidFill>
                  <a:schemeClr val="bg1"/>
                </a:solidFill>
                <a:effectLst>
                  <a:outerShdw blurRad="38100" dist="38100" dir="2700000" algn="tl">
                    <a:srgbClr val="000000">
                      <a:alpha val="43137"/>
                    </a:srgbClr>
                  </a:outerShdw>
                </a:effectLst>
                <a:latin typeface="Rubius" pitchFamily="2" charset="0"/>
              </a:rPr>
              <a:t>Еуразия</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далаларындағы көшпенділер бірлігі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заманының культтік</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белгісі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екендігін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айтады</a:t>
            </a:r>
            <a:r>
              <a:rPr lang="ru-RU" dirty="0" smtClean="0">
                <a:ln w="1905"/>
                <a:solidFill>
                  <a:schemeClr val="bg1"/>
                </a:solidFill>
                <a:effectLst>
                  <a:outerShdw blurRad="38100" dist="38100" dir="2700000" algn="tl">
                    <a:srgbClr val="000000">
                      <a:alpha val="43137"/>
                    </a:srgbClr>
                  </a:outerShdw>
                </a:effectLst>
                <a:latin typeface="Rubius" pitchFamily="2" charset="0"/>
              </a:rPr>
              <a:t>, ал </a:t>
            </a:r>
            <a:r>
              <a:rPr lang="ru-RU" dirty="0" err="1" smtClean="0">
                <a:ln w="1905"/>
                <a:solidFill>
                  <a:schemeClr val="bg1"/>
                </a:solidFill>
                <a:effectLst>
                  <a:outerShdw blurRad="38100" dist="38100" dir="2700000" algn="tl">
                    <a:srgbClr val="000000">
                      <a:alpha val="43137"/>
                    </a:srgbClr>
                  </a:outerShdw>
                </a:effectLst>
                <a:latin typeface="Rubius" pitchFamily="2" charset="0"/>
              </a:rPr>
              <a:t>кесененің өзі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en-US" dirty="0" smtClean="0">
                <a:ln w="1905"/>
                <a:solidFill>
                  <a:schemeClr val="bg1"/>
                </a:solidFill>
                <a:effectLst>
                  <a:outerShdw blurRad="38100" dist="38100" dir="2700000" algn="tl">
                    <a:srgbClr val="000000">
                      <a:alpha val="43137"/>
                    </a:srgbClr>
                  </a:outerShdw>
                </a:effectLst>
                <a:latin typeface="Rubius" pitchFamily="2" charset="0"/>
              </a:rPr>
              <a:t>XI – XII </a:t>
            </a:r>
            <a:r>
              <a:rPr lang="ru-RU" dirty="0" err="1" smtClean="0">
                <a:ln w="1905"/>
                <a:solidFill>
                  <a:schemeClr val="bg1"/>
                </a:solidFill>
                <a:effectLst>
                  <a:outerShdw blurRad="38100" dist="38100" dir="2700000" algn="tl">
                    <a:srgbClr val="000000">
                      <a:alpha val="43137"/>
                    </a:srgbClr>
                  </a:outerShdw>
                </a:effectLst>
                <a:latin typeface="Rubius" pitchFamily="2" charset="0"/>
              </a:rPr>
              <a:t>ғасырлар кезеңінде қазақ даласын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басқарушысының құрметіне тұрғызылған деп</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санайды</a:t>
            </a:r>
            <a:r>
              <a:rPr lang="ru-RU" dirty="0" smtClean="0">
                <a:ln w="1905"/>
                <a:solidFill>
                  <a:schemeClr val="bg1"/>
                </a:solidFill>
                <a:effectLst>
                  <a:outerShdw blurRad="38100" dist="38100" dir="2700000" algn="tl">
                    <a:srgbClr val="000000">
                      <a:alpha val="43137"/>
                    </a:srgbClr>
                  </a:outerShdw>
                </a:effectLst>
                <a:latin typeface="Rubius" pitchFamily="2" charset="0"/>
              </a:rPr>
              <a:t>. </a:t>
            </a:r>
            <a:br>
              <a:rPr lang="ru-RU" dirty="0" smtClean="0">
                <a:ln w="1905"/>
                <a:solidFill>
                  <a:schemeClr val="bg1"/>
                </a:solidFill>
                <a:effectLst>
                  <a:outerShdw blurRad="38100" dist="38100" dir="2700000" algn="tl">
                    <a:srgbClr val="000000">
                      <a:alpha val="43137"/>
                    </a:srgbClr>
                  </a:outerShdw>
                </a:effectLst>
                <a:latin typeface="Rubius" pitchFamily="2" charset="0"/>
              </a:rPr>
            </a:br>
            <a:endParaRPr kumimoji="0" lang="ru-RU" i="0" u="none" strike="noStrike" kern="1200" cap="none" spc="0" normalizeH="0" baseline="0" noProof="0" dirty="0" smtClean="0">
              <a:ln w="1905"/>
              <a:solidFill>
                <a:schemeClr val="bg1"/>
              </a:solidFill>
              <a:effectLst>
                <a:outerShdw blurRad="38100" dist="38100" dir="2700000" algn="tl">
                  <a:srgbClr val="000000">
                    <a:alpha val="43137"/>
                  </a:srgbClr>
                </a:outerShdw>
              </a:effectLst>
              <a:uLnTx/>
              <a:uFillTx/>
              <a:latin typeface="Rubius" pitchFamily="2" charset="0"/>
              <a:ea typeface="+mn-ea"/>
              <a:cs typeface="+mn-cs"/>
            </a:endParaRPr>
          </a:p>
        </p:txBody>
      </p:sp>
    </p:spTree>
  </p:cSld>
  <p:clrMapOvr>
    <a:masterClrMapping/>
  </p:clrMapOvr>
  <p:transition advTm="44242"/>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C:\Users\Gamer\Desktop\іс шара фотолары\Аяққамыр\IMG_1659.JPG"/>
          <p:cNvPicPr>
            <a:picLocks noGrp="1"/>
          </p:cNvPicPr>
          <p:nvPr>
            <p:ph idx="1"/>
          </p:nvPr>
        </p:nvPicPr>
        <p:blipFill>
          <a:blip r:embed="rId2" cstate="print">
            <a:lum contrast="30000"/>
          </a:blip>
          <a:srcRect/>
          <a:stretch>
            <a:fillRect/>
          </a:stretch>
        </p:blipFill>
        <p:spPr bwMode="auto">
          <a:xfrm>
            <a:off x="0" y="0"/>
            <a:ext cx="9144000" cy="6858000"/>
          </a:xfrm>
          <a:prstGeom prst="rect">
            <a:avLst/>
          </a:prstGeom>
          <a:noFill/>
          <a:ln w="9525">
            <a:noFill/>
            <a:miter lim="800000"/>
            <a:headEnd/>
            <a:tailEnd/>
          </a:ln>
        </p:spPr>
      </p:pic>
      <p:pic>
        <p:nvPicPr>
          <p:cNvPr id="5" name="Рисунок 4" descr="C:\Users\Gamer\Desktop\іс шара фотолары\Аяққамыр\IMG_1655.JPG"/>
          <p:cNvPicPr/>
          <p:nvPr/>
        </p:nvPicPr>
        <p:blipFill>
          <a:blip r:embed="rId3" cstate="print"/>
          <a:srcRect/>
          <a:stretch>
            <a:fillRect/>
          </a:stretch>
        </p:blipFill>
        <p:spPr bwMode="auto">
          <a:xfrm rot="781232">
            <a:off x="6063716" y="515153"/>
            <a:ext cx="2895581" cy="19700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Рисунок 5" descr="C:\Users\Gamer\Desktop\іс шара фотолары\Аяққамыр\IMG_1656.JPG"/>
          <p:cNvPicPr/>
          <p:nvPr/>
        </p:nvPicPr>
        <p:blipFill>
          <a:blip r:embed="rId4" cstate="print"/>
          <a:srcRect/>
          <a:stretch>
            <a:fillRect/>
          </a:stretch>
        </p:blipFill>
        <p:spPr bwMode="auto">
          <a:xfrm rot="1427336">
            <a:off x="6146851" y="2824033"/>
            <a:ext cx="2658669" cy="1638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Подзаголовок 2"/>
          <p:cNvSpPr txBox="1">
            <a:spLocks/>
          </p:cNvSpPr>
          <p:nvPr/>
        </p:nvSpPr>
        <p:spPr>
          <a:xfrm>
            <a:off x="-214346" y="4786322"/>
            <a:ext cx="9358346" cy="1512168"/>
          </a:xfrm>
          <a:prstGeom prst="rect">
            <a:avLst/>
          </a:prstGeom>
        </p:spPr>
        <p:txBody>
          <a:bodyPr vert="horz" lIns="91440" tIns="45720" rIns="91440" bIns="45720" rtlCol="0">
            <a:noAutofit/>
          </a:bodyPr>
          <a:lstStyle/>
          <a:p>
            <a:pPr marL="342900" indent="15875" algn="just"/>
            <a:r>
              <a:rPr lang="ru-RU" dirty="0" err="1" smtClean="0">
                <a:ln w="1905"/>
                <a:solidFill>
                  <a:srgbClr val="0000FF"/>
                </a:solidFill>
                <a:effectLst>
                  <a:outerShdw blurRad="38100" dist="38100" dir="2700000" algn="tl">
                    <a:srgbClr val="000000">
                      <a:alpha val="43137"/>
                    </a:srgbClr>
                  </a:outerShdw>
                </a:effectLst>
                <a:latin typeface="Rubius" pitchFamily="2" charset="0"/>
              </a:rPr>
              <a:t>Аяққамыр кесенесі</a:t>
            </a:r>
            <a:r>
              <a:rPr lang="ru-RU" dirty="0" smtClean="0">
                <a:ln w="1905"/>
                <a:solidFill>
                  <a:srgbClr val="0000FF"/>
                </a:solidFill>
                <a:effectLst>
                  <a:outerShdw blurRad="38100" dist="38100" dir="2700000" algn="tl">
                    <a:srgbClr val="000000">
                      <a:alpha val="43137"/>
                    </a:srgbClr>
                  </a:outerShdw>
                </a:effectLst>
                <a:latin typeface="Rubius" pitchFamily="2" charset="0"/>
              </a:rPr>
              <a:t> - </a:t>
            </a:r>
            <a:r>
              <a:rPr lang="en-US" dirty="0" smtClean="0">
                <a:ln w="1905"/>
                <a:solidFill>
                  <a:srgbClr val="0000FF"/>
                </a:solidFill>
                <a:effectLst>
                  <a:outerShdw blurRad="38100" dist="38100" dir="2700000" algn="tl">
                    <a:srgbClr val="000000">
                      <a:alpha val="43137"/>
                    </a:srgbClr>
                  </a:outerShdw>
                </a:effectLst>
                <a:latin typeface="Rubius" pitchFamily="2" charset="0"/>
              </a:rPr>
              <a:t>XII </a:t>
            </a:r>
            <a:r>
              <a:rPr lang="ru-RU" dirty="0" err="1" smtClean="0">
                <a:ln w="1905"/>
                <a:solidFill>
                  <a:srgbClr val="0000FF"/>
                </a:solidFill>
                <a:effectLst>
                  <a:outerShdw blurRad="38100" dist="38100" dir="2700000" algn="tl">
                    <a:srgbClr val="000000">
                      <a:alpha val="43137"/>
                    </a:srgbClr>
                  </a:outerShdw>
                </a:effectLst>
                <a:latin typeface="Rubius" pitchFamily="2" charset="0"/>
              </a:rPr>
              <a:t>ғасы</a:t>
            </a:r>
            <a:r>
              <a:rPr lang="ru-RU" dirty="0" err="1" smtClean="0">
                <a:ln w="1905"/>
                <a:solidFill>
                  <a:schemeClr val="bg1"/>
                </a:solidFill>
                <a:effectLst>
                  <a:outerShdw blurRad="38100" dist="38100" dir="2700000" algn="tl">
                    <a:srgbClr val="000000">
                      <a:alpha val="43137"/>
                    </a:srgbClr>
                  </a:outerShdw>
                </a:effectLst>
                <a:latin typeface="Rubius" pitchFamily="2" charset="0"/>
              </a:rPr>
              <a:t>рдың аяғындағы </a:t>
            </a:r>
            <a:r>
              <a:rPr lang="ru-RU" dirty="0" err="1" smtClean="0">
                <a:ln w="1905"/>
                <a:solidFill>
                  <a:srgbClr val="0000FF"/>
                </a:solidFill>
                <a:effectLst>
                  <a:outerShdw blurRad="38100" dist="38100" dir="2700000" algn="tl">
                    <a:srgbClr val="000000">
                      <a:alpha val="43137"/>
                    </a:srgbClr>
                  </a:outerShdw>
                </a:effectLst>
                <a:latin typeface="Rubius" pitchFamily="2" charset="0"/>
              </a:rPr>
              <a:t>оғыз-қыпшақ заманынан</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келе</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жатқан </a:t>
            </a:r>
            <a:r>
              <a:rPr lang="ru-RU" dirty="0" err="1" smtClean="0">
                <a:ln w="1905"/>
                <a:solidFill>
                  <a:schemeClr val="bg1"/>
                </a:solidFill>
                <a:effectLst>
                  <a:outerShdw blurRad="38100" dist="38100" dir="2700000" algn="tl">
                    <a:srgbClr val="000000">
                      <a:alpha val="43137"/>
                    </a:srgbClr>
                  </a:outerShdw>
                </a:effectLst>
                <a:latin typeface="Rubius" pitchFamily="2" charset="0"/>
              </a:rPr>
              <a:t>көне</a:t>
            </a:r>
            <a:r>
              <a:rPr lang="ru-RU" dirty="0" err="1" smtClean="0">
                <a:ln w="1905"/>
                <a:solidFill>
                  <a:srgbClr val="0000FF"/>
                </a:solidFill>
                <a:effectLst>
                  <a:outerShdw blurRad="38100" dist="38100" dir="2700000" algn="tl">
                    <a:srgbClr val="000000">
                      <a:alpha val="43137"/>
                    </a:srgbClr>
                  </a:outerShdw>
                </a:effectLst>
                <a:latin typeface="Rubius" pitchFamily="2" charset="0"/>
              </a:rPr>
              <a:t> сәулет өнері ескерткі</a:t>
            </a:r>
            <a:r>
              <a:rPr lang="ru-RU" dirty="0" err="1" smtClean="0">
                <a:ln w="1905"/>
                <a:solidFill>
                  <a:schemeClr val="bg1"/>
                </a:solidFill>
                <a:effectLst>
                  <a:outerShdw blurRad="38100" dist="38100" dir="2700000" algn="tl">
                    <a:srgbClr val="000000">
                      <a:alpha val="43137"/>
                    </a:srgbClr>
                  </a:outerShdw>
                </a:effectLst>
                <a:latin typeface="Rubius" pitchFamily="2" charset="0"/>
              </a:rPr>
              <a:t>ші</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Аяққамыр кесен</a:t>
            </a:r>
            <a:r>
              <a:rPr lang="ru-RU" dirty="0" err="1" smtClean="0">
                <a:ln w="1905"/>
                <a:solidFill>
                  <a:srgbClr val="0000FF"/>
                </a:solidFill>
                <a:effectLst>
                  <a:outerShdw blurRad="38100" dist="38100" dir="2700000" algn="tl">
                    <a:srgbClr val="000000">
                      <a:alpha val="43137"/>
                    </a:srgbClr>
                  </a:outerShdw>
                </a:effectLst>
                <a:latin typeface="Rubius" pitchFamily="2" charset="0"/>
              </a:rPr>
              <a:t>есінің биіктігі</a:t>
            </a:r>
            <a:r>
              <a:rPr lang="ru-RU" dirty="0" smtClean="0">
                <a:ln w="1905"/>
                <a:solidFill>
                  <a:srgbClr val="0000FF"/>
                </a:solidFill>
                <a:effectLst>
                  <a:outerShdw blurRad="38100" dist="38100" dir="2700000" algn="tl">
                    <a:srgbClr val="000000">
                      <a:alpha val="43137"/>
                    </a:srgbClr>
                  </a:outerShdw>
                </a:effectLst>
                <a:latin typeface="Rubius" pitchFamily="2" charset="0"/>
              </a:rPr>
              <a:t> 1 м. </a:t>
            </a:r>
            <a:r>
              <a:rPr lang="ru-RU" dirty="0" err="1" smtClean="0">
                <a:ln w="1905"/>
                <a:solidFill>
                  <a:srgbClr val="0000FF"/>
                </a:solidFill>
                <a:effectLst>
                  <a:outerShdw blurRad="38100" dist="38100" dir="2700000" algn="tl">
                    <a:srgbClr val="000000">
                      <a:alpha val="43137"/>
                    </a:srgbClr>
                  </a:outerShdw>
                </a:effectLst>
                <a:latin typeface="Rubius" pitchFamily="2" charset="0"/>
              </a:rPr>
              <a:t>тас</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іргетастың </a:t>
            </a:r>
            <a:r>
              <a:rPr lang="ru-RU" dirty="0" err="1" smtClean="0">
                <a:ln w="1905"/>
                <a:solidFill>
                  <a:schemeClr val="bg1"/>
                </a:solidFill>
                <a:effectLst>
                  <a:outerShdw blurRad="38100" dist="38100" dir="2700000" algn="tl">
                    <a:srgbClr val="000000">
                      <a:alpha val="43137"/>
                    </a:srgbClr>
                  </a:outerShdw>
                </a:effectLst>
                <a:latin typeface="Rubius" pitchFamily="2" charset="0"/>
              </a:rPr>
              <a:t>үстін</a:t>
            </a:r>
            <a:r>
              <a:rPr lang="ru-RU" dirty="0" err="1" smtClean="0">
                <a:ln w="1905"/>
                <a:solidFill>
                  <a:srgbClr val="0000FF"/>
                </a:solidFill>
                <a:effectLst>
                  <a:outerShdw blurRad="38100" dist="38100" dir="2700000" algn="tl">
                    <a:srgbClr val="000000">
                      <a:alpha val="43137"/>
                    </a:srgbClr>
                  </a:outerShdw>
                </a:effectLst>
                <a:latin typeface="Rubius" pitchFamily="2" charset="0"/>
              </a:rPr>
              <a:t>е </a:t>
            </a:r>
            <a:r>
              <a:rPr lang="ru-RU" dirty="0" smtClean="0">
                <a:ln w="1905"/>
                <a:solidFill>
                  <a:srgbClr val="0000FF"/>
                </a:solidFill>
                <a:effectLst>
                  <a:outerShdw blurRad="38100" dist="38100" dir="2700000" algn="tl">
                    <a:srgbClr val="000000">
                      <a:alpha val="43137"/>
                    </a:srgbClr>
                  </a:outerShdw>
                </a:effectLst>
                <a:latin typeface="Rubius" pitchFamily="2" charset="0"/>
              </a:rPr>
              <a:t>8,10м*9,84м </a:t>
            </a:r>
            <a:r>
              <a:rPr lang="ru-RU" dirty="0" err="1" smtClean="0">
                <a:ln w="1905"/>
                <a:solidFill>
                  <a:srgbClr val="0000FF"/>
                </a:solidFill>
                <a:effectLst>
                  <a:outerShdw blurRad="38100" dist="38100" dir="2700000" algn="tl">
                    <a:srgbClr val="000000">
                      <a:alpha val="43137"/>
                    </a:srgbClr>
                  </a:outerShdw>
                </a:effectLst>
                <a:latin typeface="Rubius" pitchFamily="2" charset="0"/>
              </a:rPr>
              <a:t>көлемде </a:t>
            </a:r>
            <a:r>
              <a:rPr lang="ru-RU" dirty="0" err="1" smtClean="0">
                <a:ln w="1905"/>
                <a:solidFill>
                  <a:schemeClr val="bg1"/>
                </a:solidFill>
                <a:effectLst>
                  <a:outerShdw blurRad="38100" dist="38100" dir="2700000" algn="tl">
                    <a:srgbClr val="000000">
                      <a:alpha val="43137"/>
                    </a:srgbClr>
                  </a:outerShdw>
                </a:effectLst>
                <a:latin typeface="Rubius" pitchFamily="2" charset="0"/>
              </a:rPr>
              <a:t>тік</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бұрышты</a:t>
            </a:r>
            <a:r>
              <a:rPr lang="ru-RU" dirty="0" err="1" smtClean="0">
                <a:ln w="1905"/>
                <a:solidFill>
                  <a:srgbClr val="0000FF"/>
                </a:solidFill>
                <a:effectLst>
                  <a:outerShdw blurRad="38100" dist="38100" dir="2700000" algn="tl">
                    <a:srgbClr val="000000">
                      <a:alpha val="43137"/>
                    </a:srgbClr>
                  </a:outerShdw>
                </a:effectLst>
                <a:latin typeface="Rubius" pitchFamily="2" charset="0"/>
              </a:rPr>
              <a:t> жобамен</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порталды-кү</a:t>
            </a:r>
            <a:r>
              <a:rPr lang="ru-RU" dirty="0" err="1" smtClean="0">
                <a:ln w="1905"/>
                <a:solidFill>
                  <a:schemeClr val="bg1"/>
                </a:solidFill>
                <a:effectLst>
                  <a:outerShdw blurRad="38100" dist="38100" dir="2700000" algn="tl">
                    <a:srgbClr val="000000">
                      <a:alpha val="43137"/>
                    </a:srgbClr>
                  </a:outerShdw>
                </a:effectLst>
                <a:latin typeface="Rubius" pitchFamily="2" charset="0"/>
              </a:rPr>
              <a:t>мбезді</a:t>
            </a:r>
            <a:r>
              <a:rPr lang="ru-RU" dirty="0" err="1"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пішінде</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салы</a:t>
            </a:r>
            <a:r>
              <a:rPr lang="ru-RU" dirty="0" err="1" smtClean="0">
                <a:ln w="1905"/>
                <a:solidFill>
                  <a:srgbClr val="0000FF"/>
                </a:solidFill>
                <a:effectLst>
                  <a:outerShdw blurRad="38100" dist="38100" dir="2700000" algn="tl">
                    <a:srgbClr val="000000">
                      <a:alpha val="43137"/>
                    </a:srgbClr>
                  </a:outerShdw>
                </a:effectLst>
                <a:latin typeface="Rubius" pitchFamily="2" charset="0"/>
              </a:rPr>
              <a:t>нған</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Алдыңғы </a:t>
            </a:r>
            <a:r>
              <a:rPr lang="ru-RU" dirty="0" err="1" smtClean="0">
                <a:ln w="1905"/>
                <a:solidFill>
                  <a:schemeClr val="bg1"/>
                </a:solidFill>
                <a:effectLst>
                  <a:outerShdw blurRad="38100" dist="38100" dir="2700000" algn="tl">
                    <a:srgbClr val="000000">
                      <a:alpha val="43137"/>
                    </a:srgbClr>
                  </a:outerShdw>
                </a:effectLst>
                <a:latin typeface="Rubius" pitchFamily="2" charset="0"/>
              </a:rPr>
              <a:t>беті</a:t>
            </a:r>
            <a:r>
              <a:rPr lang="ru-RU" dirty="0" smtClean="0">
                <a:ln w="1905"/>
                <a:solidFill>
                  <a:srgbClr val="0000FF"/>
                </a:solidFill>
                <a:effectLst>
                  <a:outerShdw blurRad="38100" dist="38100" dir="2700000" algn="tl">
                    <a:srgbClr val="000000">
                      <a:alpha val="43137"/>
                    </a:srgbClr>
                  </a:outerShdw>
                </a:effectLst>
                <a:latin typeface="Rubius" pitchFamily="2" charset="0"/>
              </a:rPr>
              <a:t> П </a:t>
            </a:r>
            <a:r>
              <a:rPr lang="ru-RU" dirty="0" err="1" smtClean="0">
                <a:ln w="1905"/>
                <a:solidFill>
                  <a:schemeClr val="bg1"/>
                </a:solidFill>
                <a:effectLst>
                  <a:outerShdw blurRad="38100" dist="38100" dir="2700000" algn="tl">
                    <a:srgbClr val="000000">
                      <a:alpha val="43137"/>
                    </a:srgbClr>
                  </a:outerShdw>
                </a:effectLst>
                <a:latin typeface="Rubius" pitchFamily="2" charset="0"/>
              </a:rPr>
              <a:t>әрпі сияқты жие</a:t>
            </a:r>
            <a:r>
              <a:rPr lang="ru-RU" dirty="0" err="1" smtClean="0">
                <a:ln w="1905"/>
                <a:solidFill>
                  <a:srgbClr val="0000FF"/>
                </a:solidFill>
                <a:effectLst>
                  <a:outerShdw blurRad="38100" dist="38100" dir="2700000" algn="tl">
                    <a:srgbClr val="000000">
                      <a:alpha val="43137"/>
                    </a:srgbClr>
                  </a:outerShdw>
                </a:effectLst>
                <a:latin typeface="Rubius" pitchFamily="2" charset="0"/>
              </a:rPr>
              <a:t>ктелік</a:t>
            </a:r>
            <a:r>
              <a:rPr lang="ru-RU" dirty="0" smtClean="0">
                <a:ln w="1905"/>
                <a:solidFill>
                  <a:srgbClr val="0000FF"/>
                </a:solidFill>
                <a:effectLst>
                  <a:outerShdw blurRad="38100" dist="38100" dir="2700000" algn="tl">
                    <a:srgbClr val="000000">
                      <a:alpha val="43137"/>
                    </a:srgbClr>
                  </a:outerShdw>
                </a:effectLst>
                <a:latin typeface="Rubius" pitchFamily="2" charset="0"/>
              </a:rPr>
              <a:t>  монумент портал </a:t>
            </a:r>
            <a:r>
              <a:rPr lang="ru-RU" dirty="0" err="1" smtClean="0">
                <a:ln w="1905"/>
                <a:solidFill>
                  <a:schemeClr val="bg1"/>
                </a:solidFill>
                <a:effectLst>
                  <a:outerShdw blurRad="38100" dist="38100" dir="2700000" algn="tl">
                    <a:srgbClr val="000000">
                      <a:alpha val="43137"/>
                    </a:srgbClr>
                  </a:outerShdw>
                </a:effectLst>
                <a:latin typeface="Rubius" pitchFamily="2" charset="0"/>
              </a:rPr>
              <a:t>түрінде</a:t>
            </a:r>
            <a:r>
              <a:rPr lang="ru-RU" dirty="0" err="1"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әшеке</a:t>
            </a:r>
            <a:r>
              <a:rPr lang="ru-RU" dirty="0" err="1" smtClean="0">
                <a:ln w="1905"/>
                <a:solidFill>
                  <a:srgbClr val="0000FF"/>
                </a:solidFill>
                <a:effectLst>
                  <a:outerShdw blurRad="38100" dist="38100" dir="2700000" algn="tl">
                    <a:srgbClr val="000000">
                      <a:alpha val="43137"/>
                    </a:srgbClr>
                  </a:outerShdw>
                </a:effectLst>
                <a:latin typeface="Rubius" pitchFamily="2" charset="0"/>
              </a:rPr>
              <a:t>йленген</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Кірет</a:t>
            </a:r>
            <a:r>
              <a:rPr lang="ru-RU" dirty="0" err="1" smtClean="0">
                <a:ln w="1905"/>
                <a:solidFill>
                  <a:schemeClr val="bg1"/>
                </a:solidFill>
                <a:effectLst>
                  <a:outerShdw blurRad="38100" dist="38100" dir="2700000" algn="tl">
                    <a:srgbClr val="000000">
                      <a:alpha val="43137"/>
                    </a:srgbClr>
                  </a:outerShdw>
                </a:effectLst>
                <a:latin typeface="Rubius" pitchFamily="2" charset="0"/>
              </a:rPr>
              <a:t>ін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қ</a:t>
            </a:r>
            <a:r>
              <a:rPr lang="ru-RU" dirty="0" err="1" smtClean="0">
                <a:ln w="1905"/>
                <a:solidFill>
                  <a:srgbClr val="0000FF"/>
                </a:solidFill>
                <a:effectLst>
                  <a:outerShdw blurRad="38100" dist="38100" dir="2700000" algn="tl">
                    <a:srgbClr val="000000">
                      <a:alpha val="43137"/>
                    </a:srgbClr>
                  </a:outerShdw>
                </a:effectLst>
                <a:latin typeface="Rubius" pitchFamily="2" charset="0"/>
              </a:rPr>
              <a:t>уыс </a:t>
            </a:r>
            <a:r>
              <a:rPr lang="ru-RU" dirty="0" err="1" smtClean="0">
                <a:ln w="1905"/>
                <a:solidFill>
                  <a:schemeClr val="bg1"/>
                </a:solidFill>
                <a:effectLst>
                  <a:outerShdw blurRad="38100" dist="38100" dir="2700000" algn="tl">
                    <a:srgbClr val="000000">
                      <a:alpha val="43137"/>
                    </a:srgbClr>
                  </a:outerShdw>
                </a:effectLst>
                <a:latin typeface="Rubius" pitchFamily="2" charset="0"/>
              </a:rPr>
              <a:t>түзу аркамен</a:t>
            </a:r>
            <a:r>
              <a:rPr lang="ru-RU" dirty="0" smtClean="0">
                <a:ln w="1905"/>
                <a:solidFill>
                  <a:schemeClr val="bg1"/>
                </a:solidFill>
                <a:effectLst>
                  <a:outerShdw blurRad="38100" dist="38100" dir="2700000" algn="tl">
                    <a:srgbClr val="000000">
                      <a:alpha val="43137"/>
                    </a:srgbClr>
                  </a:outerShdw>
                </a:effectLst>
                <a:latin typeface="Rubius" pitchFamily="2" charset="0"/>
              </a:rPr>
              <a:t> </a:t>
            </a:r>
            <a:r>
              <a:rPr lang="ru-RU" dirty="0" err="1" smtClean="0">
                <a:ln w="1905"/>
                <a:solidFill>
                  <a:schemeClr val="bg1"/>
                </a:solidFill>
                <a:effectLst>
                  <a:outerShdw blurRad="38100" dist="38100" dir="2700000" algn="tl">
                    <a:srgbClr val="000000">
                      <a:alpha val="43137"/>
                    </a:srgbClr>
                  </a:outerShdw>
                </a:effectLst>
                <a:latin typeface="Rubius" pitchFamily="2" charset="0"/>
              </a:rPr>
              <a:t>жабы</a:t>
            </a:r>
            <a:r>
              <a:rPr lang="ru-RU" dirty="0" err="1" smtClean="0">
                <a:ln w="1905"/>
                <a:solidFill>
                  <a:srgbClr val="0000FF"/>
                </a:solidFill>
                <a:effectLst>
                  <a:outerShdw blurRad="38100" dist="38100" dir="2700000" algn="tl">
                    <a:srgbClr val="000000">
                      <a:alpha val="43137"/>
                    </a:srgbClr>
                  </a:outerShdw>
                </a:effectLst>
                <a:latin typeface="Rubius" pitchFamily="2" charset="0"/>
              </a:rPr>
              <a:t>лған.</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Архитектуралық құрлымы </a:t>
            </a:r>
            <a:r>
              <a:rPr lang="ru-RU" dirty="0" smtClean="0">
                <a:ln w="1905"/>
                <a:solidFill>
                  <a:srgbClr val="0000FF"/>
                </a:solidFill>
                <a:effectLst>
                  <a:outerShdw blurRad="38100" dist="38100" dir="2700000" algn="tl">
                    <a:srgbClr val="000000">
                      <a:alpha val="43137"/>
                    </a:srgbClr>
                  </a:outerShdw>
                </a:effectLst>
                <a:latin typeface="Rubius" pitchFamily="2" charset="0"/>
              </a:rPr>
              <a:t>мен </a:t>
            </a:r>
            <a:r>
              <a:rPr lang="ru-RU" dirty="0" err="1" smtClean="0">
                <a:ln w="1905"/>
                <a:solidFill>
                  <a:schemeClr val="bg1"/>
                </a:solidFill>
                <a:effectLst>
                  <a:outerShdw blurRad="38100" dist="38100" dir="2700000" algn="tl">
                    <a:srgbClr val="000000">
                      <a:alpha val="43137"/>
                    </a:srgbClr>
                  </a:outerShdw>
                </a:effectLst>
                <a:latin typeface="Rubius" pitchFamily="2" charset="0"/>
              </a:rPr>
              <a:t>безенд</a:t>
            </a:r>
            <a:r>
              <a:rPr lang="ru-RU" dirty="0" err="1" smtClean="0">
                <a:ln w="1905"/>
                <a:solidFill>
                  <a:srgbClr val="0000FF"/>
                </a:solidFill>
                <a:effectLst>
                  <a:outerShdw blurRad="38100" dist="38100" dir="2700000" algn="tl">
                    <a:srgbClr val="000000">
                      <a:alpha val="43137"/>
                    </a:srgbClr>
                  </a:outerShdw>
                </a:effectLst>
                <a:latin typeface="Rubius" pitchFamily="2" charset="0"/>
              </a:rPr>
              <a:t>ірілуі</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en-US" dirty="0" smtClean="0">
                <a:ln w="1905"/>
                <a:solidFill>
                  <a:srgbClr val="0000FF"/>
                </a:solidFill>
                <a:effectLst>
                  <a:outerShdw blurRad="38100" dist="38100" dir="2700000" algn="tl">
                    <a:srgbClr val="000000">
                      <a:alpha val="43137"/>
                    </a:srgbClr>
                  </a:outerShdw>
                </a:effectLst>
                <a:latin typeface="Rubius" pitchFamily="2" charset="0"/>
              </a:rPr>
              <a:t>IX – XI  </a:t>
            </a:r>
            <a:r>
              <a:rPr lang="ru-RU" dirty="0" err="1" smtClean="0">
                <a:ln w="1905"/>
                <a:solidFill>
                  <a:schemeClr val="bg1"/>
                </a:solidFill>
                <a:effectLst>
                  <a:outerShdw blurRad="38100" dist="38100" dir="2700000" algn="tl">
                    <a:srgbClr val="000000">
                      <a:alpha val="43137"/>
                    </a:srgbClr>
                  </a:outerShdw>
                </a:effectLst>
                <a:latin typeface="Rubius" pitchFamily="2" charset="0"/>
              </a:rPr>
              <a:t>ғ</a:t>
            </a:r>
            <a:r>
              <a:rPr lang="ru-RU" dirty="0" err="1" smtClean="0">
                <a:ln w="1905"/>
                <a:solidFill>
                  <a:srgbClr val="0000FF"/>
                </a:solidFill>
                <a:effectLst>
                  <a:outerShdw blurRad="38100" dist="38100" dir="2700000" algn="tl">
                    <a:srgbClr val="000000">
                      <a:alpha val="43137"/>
                    </a:srgbClr>
                  </a:outerShdw>
                </a:effectLst>
                <a:latin typeface="Rubius" pitchFamily="2" charset="0"/>
              </a:rPr>
              <a:t>асырлардағы осындай</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құрылыстарға тән.</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Бұл жерде</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Жошы</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ханның немересі</a:t>
            </a:r>
            <a:r>
              <a:rPr lang="ru-RU" dirty="0" smtClean="0">
                <a:ln w="1905"/>
                <a:solidFill>
                  <a:srgbClr val="0000FF"/>
                </a:solidFill>
                <a:effectLst>
                  <a:outerShdw blurRad="38100" dist="38100" dir="2700000" algn="tl">
                    <a:srgbClr val="000000">
                      <a:alpha val="43137"/>
                    </a:srgbClr>
                  </a:outerShdw>
                </a:effectLst>
                <a:latin typeface="Rubius" pitchFamily="2" charset="0"/>
              </a:rPr>
              <a:t> Алтын Орда ханы </a:t>
            </a:r>
            <a:r>
              <a:rPr lang="ru-RU" dirty="0" err="1" smtClean="0">
                <a:ln w="1905"/>
                <a:solidFill>
                  <a:srgbClr val="0000FF"/>
                </a:solidFill>
                <a:effectLst>
                  <a:outerShdw blurRad="38100" dist="38100" dir="2700000" algn="tl">
                    <a:srgbClr val="000000">
                      <a:alpha val="43137"/>
                    </a:srgbClr>
                  </a:outerShdw>
                </a:effectLst>
                <a:latin typeface="Rubius" pitchFamily="2" charset="0"/>
              </a:rPr>
              <a:t>Құтлық Темір</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жерленген</a:t>
            </a:r>
            <a:r>
              <a:rPr lang="ru-RU" dirty="0" smtClean="0">
                <a:ln w="1905"/>
                <a:solidFill>
                  <a:srgbClr val="0000FF"/>
                </a:solidFill>
                <a:effectLst>
                  <a:outerShdw blurRad="38100" dist="38100" dir="2700000" algn="tl">
                    <a:srgbClr val="000000">
                      <a:alpha val="43137"/>
                    </a:srgbClr>
                  </a:outerShdw>
                </a:effectLst>
                <a:latin typeface="Rubius" pitchFamily="2" charset="0"/>
              </a:rPr>
              <a:t> </a:t>
            </a:r>
            <a:r>
              <a:rPr lang="ru-RU" dirty="0" err="1" smtClean="0">
                <a:ln w="1905"/>
                <a:solidFill>
                  <a:srgbClr val="0000FF"/>
                </a:solidFill>
                <a:effectLst>
                  <a:outerShdw blurRad="38100" dist="38100" dir="2700000" algn="tl">
                    <a:srgbClr val="000000">
                      <a:alpha val="43137"/>
                    </a:srgbClr>
                  </a:outerShdw>
                </a:effectLst>
                <a:latin typeface="Rubius" pitchFamily="2" charset="0"/>
              </a:rPr>
              <a:t>деседі</a:t>
            </a:r>
            <a:r>
              <a:rPr lang="ru-RU" dirty="0" smtClean="0">
                <a:ln w="1905"/>
                <a:solidFill>
                  <a:srgbClr val="0000FF"/>
                </a:solidFill>
                <a:effectLst>
                  <a:outerShdw blurRad="38100" dist="38100" dir="2700000" algn="tl">
                    <a:srgbClr val="000000">
                      <a:alpha val="43137"/>
                    </a:srgbClr>
                  </a:outerShdw>
                </a:effectLst>
                <a:latin typeface="Rubius" pitchFamily="2" charset="0"/>
              </a:rPr>
              <a:t>.</a:t>
            </a:r>
          </a:p>
          <a:p>
            <a:pPr marL="342900" indent="15875" algn="just"/>
            <a:r>
              <a:rPr lang="ru-RU" dirty="0" smtClean="0">
                <a:ln w="1905"/>
                <a:solidFill>
                  <a:srgbClr val="0000FF"/>
                </a:solidFill>
                <a:effectLst>
                  <a:outerShdw blurRad="38100" dist="38100" dir="2700000" algn="tl">
                    <a:srgbClr val="000000">
                      <a:alpha val="43137"/>
                    </a:srgbClr>
                  </a:outerShdw>
                </a:effectLst>
                <a:latin typeface="Rubius" pitchFamily="2" charset="0"/>
              </a:rPr>
              <a:t> </a:t>
            </a:r>
            <a:br>
              <a:rPr lang="ru-RU" dirty="0" smtClean="0">
                <a:ln w="1905"/>
                <a:solidFill>
                  <a:srgbClr val="0000FF"/>
                </a:solidFill>
                <a:effectLst>
                  <a:outerShdw blurRad="38100" dist="38100" dir="2700000" algn="tl">
                    <a:srgbClr val="000000">
                      <a:alpha val="43137"/>
                    </a:srgbClr>
                  </a:outerShdw>
                </a:effectLst>
                <a:latin typeface="Rubius" pitchFamily="2" charset="0"/>
              </a:rPr>
            </a:br>
            <a:endParaRPr kumimoji="0" lang="ru-RU" i="0" u="none" strike="noStrike" kern="1200" cap="none" spc="0" normalizeH="0" baseline="0" noProof="0" dirty="0" smtClean="0">
              <a:ln w="1905"/>
              <a:solidFill>
                <a:srgbClr val="0000FF"/>
              </a:solidFill>
              <a:effectLst>
                <a:outerShdw blurRad="38100" dist="38100" dir="2700000" algn="tl">
                  <a:srgbClr val="000000">
                    <a:alpha val="43137"/>
                  </a:srgbClr>
                </a:outerShdw>
              </a:effectLst>
              <a:uLnTx/>
              <a:uFillTx/>
              <a:latin typeface="Rubius" pitchFamily="2" charset="0"/>
              <a:ea typeface="+mn-ea"/>
              <a:cs typeface="+mn-cs"/>
            </a:endParaRPr>
          </a:p>
        </p:txBody>
      </p:sp>
      <p:sp>
        <p:nvSpPr>
          <p:cNvPr id="8" name="Прямоугольник 7"/>
          <p:cNvSpPr/>
          <p:nvPr/>
        </p:nvSpPr>
        <p:spPr>
          <a:xfrm>
            <a:off x="2143108" y="500042"/>
            <a:ext cx="3600665"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5400" b="1" cap="none" spc="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Аяққамыр</a:t>
            </a:r>
            <a:endParaRPr lang="ru-RU"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ransition advTm="49609"/>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C:\Users\Gamer\Desktop\іс шара фотолары\Жошы 4.10.15\Домбаул 25.10.15\100_2618.JPG"/>
          <p:cNvPicPr>
            <a:picLocks noGrp="1"/>
          </p:cNvPicPr>
          <p:nvPr>
            <p:ph idx="1"/>
          </p:nvPr>
        </p:nvPicPr>
        <p:blipFill>
          <a:blip r:embed="rId2" cstate="print">
            <a:lum contrast="30000"/>
          </a:blip>
          <a:srcRect/>
          <a:stretch>
            <a:fillRect/>
          </a:stretch>
        </p:blipFill>
        <p:spPr bwMode="auto">
          <a:xfrm>
            <a:off x="0" y="0"/>
            <a:ext cx="9144000" cy="6858000"/>
          </a:xfrm>
          <a:prstGeom prst="rect">
            <a:avLst/>
          </a:prstGeom>
          <a:noFill/>
          <a:ln w="9525">
            <a:noFill/>
            <a:miter lim="800000"/>
            <a:headEnd/>
            <a:tailEnd/>
          </a:ln>
        </p:spPr>
      </p:pic>
      <p:sp>
        <p:nvSpPr>
          <p:cNvPr id="6" name="Подзаголовок 2"/>
          <p:cNvSpPr txBox="1">
            <a:spLocks/>
          </p:cNvSpPr>
          <p:nvPr/>
        </p:nvSpPr>
        <p:spPr>
          <a:xfrm>
            <a:off x="-214346" y="4500570"/>
            <a:ext cx="9144000" cy="2226548"/>
          </a:xfrm>
          <a:prstGeom prst="rect">
            <a:avLst/>
          </a:prstGeom>
        </p:spPr>
        <p:txBody>
          <a:bodyPr vert="horz" lIns="91440" tIns="45720" rIns="91440" bIns="45720" rtlCol="0">
            <a:noAutofit/>
          </a:bodyPr>
          <a:lstStyle/>
          <a:p>
            <a:pPr marL="342900" indent="15875" algn="just"/>
            <a:r>
              <a:rPr lang="ru-RU" b="1" dirty="0" err="1" smtClean="0">
                <a:ln w="1905"/>
                <a:solidFill>
                  <a:srgbClr val="FFFF00"/>
                </a:solidFill>
                <a:effectLst>
                  <a:outerShdw blurRad="38100" dist="38100" dir="2700000" algn="tl">
                    <a:srgbClr val="000000">
                      <a:alpha val="43137"/>
                    </a:srgbClr>
                  </a:outerShdw>
                </a:effectLst>
                <a:latin typeface="Rubius" pitchFamily="2" charset="0"/>
              </a:rPr>
              <a:t>Домбауыл</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кесенесі</a:t>
            </a:r>
            <a:r>
              <a:rPr lang="ru-RU" b="1" dirty="0" smtClean="0">
                <a:ln w="1905"/>
                <a:solidFill>
                  <a:srgbClr val="FFFF00"/>
                </a:solidFill>
                <a:effectLst>
                  <a:outerShdw blurRad="38100" dist="38100" dir="2700000" algn="tl">
                    <a:srgbClr val="000000">
                      <a:alpha val="43137"/>
                    </a:srgbClr>
                  </a:outerShdw>
                </a:effectLst>
                <a:latin typeface="Rubius" pitchFamily="2" charset="0"/>
              </a:rPr>
              <a:t> -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исламға дейінгі</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кезеңде Қазақстандағы тастан</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қаланған ірі</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құрылыстардың бірі</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Домбауыл</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есімі</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аңыз </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әңгімелерде әртүрлі айтылады</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«Моңғолдың құпия шежіресінде</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Шыңғыс ханның Домбауыл</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мергеннен</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тараған ұрпақ екені</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айтылса,енді</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бір</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аңызда Домбауылды</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күйші ретінде</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суреттейді</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кейбіреуінде</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Шыңғыс </a:t>
            </a:r>
            <a:r>
              <a:rPr lang="ru-RU" b="1" dirty="0" smtClean="0">
                <a:ln w="1905"/>
                <a:solidFill>
                  <a:srgbClr val="FFFF00"/>
                </a:solidFill>
                <a:effectLst>
                  <a:outerShdw blurRad="38100" dist="38100" dir="2700000" algn="tl">
                    <a:srgbClr val="000000">
                      <a:alpha val="43137"/>
                    </a:srgbClr>
                  </a:outerShdw>
                </a:effectLst>
                <a:latin typeface="Rubius" pitchFamily="2" charset="0"/>
              </a:rPr>
              <a:t>хан мен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Жошы</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ханның </a:t>
            </a:r>
            <a:r>
              <a:rPr lang="ru-RU" b="1" dirty="0" smtClean="0">
                <a:ln w="1905"/>
                <a:solidFill>
                  <a:srgbClr val="FFFF00"/>
                </a:solidFill>
                <a:effectLst>
                  <a:outerShdw blurRad="38100" dist="38100" dir="2700000" algn="tl">
                    <a:srgbClr val="000000">
                      <a:alpha val="43137"/>
                    </a:srgbClr>
                  </a:outerShdw>
                </a:effectLst>
                <a:latin typeface="Rubius" pitchFamily="2" charset="0"/>
              </a:rPr>
              <a:t>батыр мергені,</a:t>
            </a:r>
            <a:r>
              <a:rPr lang="ru-RU" b="1" dirty="0" err="1" smtClean="0">
                <a:ln w="1905"/>
                <a:solidFill>
                  <a:srgbClr val="FFFF00"/>
                </a:solidFill>
                <a:effectLst>
                  <a:outerShdw blurRad="38100" dist="38100" dir="2700000" algn="tl">
                    <a:srgbClr val="000000">
                      <a:alpha val="43137"/>
                    </a:srgbClr>
                  </a:outerShdw>
                </a:effectLst>
                <a:latin typeface="Rubius" pitchFamily="2" charset="0"/>
              </a:rPr>
              <a:t>сақшысы дейді</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Кейбір</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аңызда бұл кесенеде</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Жошы</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ханның кеңесшісі Кетбұғаның әкесі жерленген</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деседі</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Кейінгі</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кезде</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ғалымдардың ресми</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деректеріне</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байланысты</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оғыз-қыпшақ кезеңінің </a:t>
            </a:r>
            <a:r>
              <a:rPr lang="ru-RU" b="1" dirty="0" smtClean="0">
                <a:ln w="1905"/>
                <a:solidFill>
                  <a:srgbClr val="FFFF00"/>
                </a:solidFill>
                <a:effectLst>
                  <a:outerShdw blurRad="38100" dist="38100" dir="2700000" algn="tl">
                    <a:srgbClr val="000000">
                      <a:alpha val="43137"/>
                    </a:srgbClr>
                  </a:outerShdw>
                </a:effectLst>
                <a:latin typeface="Rubius" pitchFamily="2" charset="0"/>
              </a:rPr>
              <a:t>(ІХ-ХІ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ғ</a:t>
            </a:r>
            <a:r>
              <a:rPr lang="ru-RU" b="1" dirty="0" smtClean="0">
                <a:ln w="1905"/>
                <a:solidFill>
                  <a:srgbClr val="FFFF00"/>
                </a:solidFill>
                <a:effectLst>
                  <a:outerShdw blurRad="38100" dist="38100" dir="2700000" algn="tl">
                    <a:srgbClr val="000000">
                      <a:alpha val="43137"/>
                    </a:srgbClr>
                  </a:outerShdw>
                </a:effectLst>
                <a:latin typeface="Rubius" pitchFamily="2" charset="0"/>
              </a:rPr>
              <a:t>.</a:t>
            </a:r>
            <a:r>
              <a:rPr lang="ru-RU" b="1" dirty="0" err="1" smtClean="0">
                <a:ln w="1905"/>
                <a:solidFill>
                  <a:srgbClr val="FFFF00"/>
                </a:solidFill>
                <a:effectLst>
                  <a:outerShdw blurRad="38100" dist="38100" dir="2700000" algn="tl">
                    <a:srgbClr val="000000">
                      <a:alpha val="43137"/>
                    </a:srgbClr>
                  </a:outerShdw>
                </a:effectLst>
                <a:latin typeface="Rubius" pitchFamily="2" charset="0"/>
              </a:rPr>
              <a:t>ғ</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ғибадат орыны</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деп</a:t>
            </a:r>
            <a:r>
              <a:rPr lang="ru-RU" b="1" dirty="0" smtClean="0">
                <a:ln w="1905"/>
                <a:solidFill>
                  <a:srgbClr val="FFFF00"/>
                </a:solidFill>
                <a:effectLst>
                  <a:outerShdw blurRad="38100" dist="38100" dir="2700000" algn="tl">
                    <a:srgbClr val="000000">
                      <a:alpha val="43137"/>
                    </a:srgbClr>
                  </a:outerShdw>
                </a:effectLst>
                <a:latin typeface="Rubius" pitchFamily="2" charset="0"/>
              </a:rPr>
              <a:t> </a:t>
            </a:r>
            <a:r>
              <a:rPr lang="ru-RU" b="1" dirty="0" err="1" smtClean="0">
                <a:ln w="1905"/>
                <a:solidFill>
                  <a:srgbClr val="FFFF00"/>
                </a:solidFill>
                <a:effectLst>
                  <a:outerShdw blurRad="38100" dist="38100" dir="2700000" algn="tl">
                    <a:srgbClr val="000000">
                      <a:alpha val="43137"/>
                    </a:srgbClr>
                  </a:outerShdw>
                </a:effectLst>
                <a:latin typeface="Rubius" pitchFamily="2" charset="0"/>
              </a:rPr>
              <a:t>айтылуда</a:t>
            </a:r>
            <a:r>
              <a:rPr lang="ru-RU" b="1" dirty="0" smtClean="0">
                <a:ln w="1905"/>
                <a:solidFill>
                  <a:srgbClr val="FFFF00"/>
                </a:solidFill>
                <a:effectLst>
                  <a:outerShdw blurRad="38100" dist="38100" dir="2700000" algn="tl">
                    <a:srgbClr val="000000">
                      <a:alpha val="43137"/>
                    </a:srgbClr>
                  </a:outerShdw>
                </a:effectLst>
                <a:latin typeface="Rubius" pitchFamily="2" charset="0"/>
              </a:rPr>
              <a:t>.</a:t>
            </a:r>
          </a:p>
          <a:p>
            <a:pPr marL="342900" indent="15875" algn="just"/>
            <a:endParaRPr kumimoji="0" lang="ru-RU" b="1" i="0" u="none" strike="noStrike" kern="1200" cap="none" spc="0" normalizeH="0" baseline="0" noProof="0" dirty="0" smtClean="0">
              <a:ln w="1905"/>
              <a:solidFill>
                <a:srgbClr val="FFFF00"/>
              </a:solidFill>
              <a:effectLst>
                <a:outerShdw blurRad="38100" dist="38100" dir="2700000" algn="tl">
                  <a:srgbClr val="000000">
                    <a:alpha val="43137"/>
                  </a:srgbClr>
                </a:outerShdw>
              </a:effectLst>
              <a:uLnTx/>
              <a:uFillTx/>
              <a:latin typeface="Rubius" pitchFamily="2" charset="0"/>
              <a:ea typeface="+mn-ea"/>
              <a:cs typeface="+mn-cs"/>
            </a:endParaRPr>
          </a:p>
        </p:txBody>
      </p:sp>
      <p:sp>
        <p:nvSpPr>
          <p:cNvPr id="7" name="Заголовок 1"/>
          <p:cNvSpPr txBox="1">
            <a:spLocks/>
          </p:cNvSpPr>
          <p:nvPr/>
        </p:nvSpPr>
        <p:spPr>
          <a:xfrm>
            <a:off x="2786050" y="500042"/>
            <a:ext cx="4429156" cy="1285884"/>
          </a:xfrm>
          <a:prstGeom prst="rect">
            <a:avLst/>
          </a:prstGeom>
        </p:spPr>
        <p:txBody>
          <a:bodyPr vert="horz" lIns="91440" tIns="45720" rIns="91440" bIns="45720" rtlCol="0" anchor="ctr">
            <a:prstTxWarp prst="textArchUp">
              <a:avLst>
                <a:gd name="adj" fmla="val 5582895"/>
              </a:avLst>
            </a:prstTxWarp>
            <a:noAutofit/>
            <a:scene3d>
              <a:camera prst="orthographicFront"/>
              <a:lightRig rig="threePt" dir="t"/>
            </a:scene3d>
            <a:sp3d extrusionH="57150">
              <a:bevelT w="38100" h="38100" prst="angle"/>
            </a:sp3d>
          </a:bodyPr>
          <a:lstStyle/>
          <a:p>
            <a:pPr lvl="0" algn="ctr">
              <a:spcBef>
                <a:spcPct val="0"/>
              </a:spcBef>
            </a:pPr>
            <a:r>
              <a:rPr lang="ru-RU" sz="6600" b="1" dirty="0" err="1" smtClean="0">
                <a:ln w="6350">
                  <a:noFill/>
                </a:ln>
                <a:solidFill>
                  <a:srgbClr val="00FF00"/>
                </a:solidFill>
                <a:effectLst>
                  <a:outerShdw blurRad="38100" dist="38100" dir="2700000" algn="tl">
                    <a:srgbClr val="000000">
                      <a:alpha val="43137"/>
                    </a:srgbClr>
                  </a:outerShdw>
                </a:effectLst>
                <a:latin typeface="Rubius" pitchFamily="2" charset="0"/>
                <a:ea typeface="+mj-ea"/>
                <a:cs typeface="+mj-cs"/>
              </a:rPr>
              <a:t>Домбауыл</a:t>
            </a:r>
            <a:endParaRPr lang="ru-RU" sz="6600" b="1" dirty="0" smtClean="0">
              <a:ln w="6350">
                <a:noFill/>
              </a:ln>
              <a:solidFill>
                <a:srgbClr val="00FF00"/>
              </a:solidFill>
              <a:effectLst>
                <a:outerShdw blurRad="38100" dist="38100" dir="2700000" algn="tl">
                  <a:srgbClr val="000000">
                    <a:alpha val="43137"/>
                  </a:srgbClr>
                </a:outerShdw>
              </a:effectLst>
              <a:latin typeface="Rubius" pitchFamily="2" charset="0"/>
              <a:ea typeface="+mj-ea"/>
              <a:cs typeface="+mj-cs"/>
            </a:endParaRPr>
          </a:p>
        </p:txBody>
      </p:sp>
    </p:spTree>
  </p:cSld>
  <p:clrMapOvr>
    <a:masterClrMapping/>
  </p:clrMapOvr>
  <p:transition advTm="45333"/>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descr="2 Жошы-хан"/>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027" name="Picture 3" descr="C:\Users\Gamer\Desktop\іс шара фотолары\Жошы 4.10.15\100_2702.JPG"/>
          <p:cNvPicPr>
            <a:picLocks noChangeAspect="1" noChangeArrowheads="1"/>
          </p:cNvPicPr>
          <p:nvPr/>
        </p:nvPicPr>
        <p:blipFill>
          <a:blip r:embed="rId3" cstate="print">
            <a:lum contrast="40000"/>
          </a:blip>
          <a:srcRect b="33441"/>
          <a:stretch>
            <a:fillRect/>
          </a:stretch>
        </p:blipFill>
        <p:spPr bwMode="auto">
          <a:xfrm>
            <a:off x="5422921" y="0"/>
            <a:ext cx="3721079" cy="1857364"/>
          </a:xfrm>
          <a:prstGeom prst="rect">
            <a:avLst/>
          </a:prstGeom>
          <a:ln>
            <a:noFill/>
          </a:ln>
          <a:effectLst>
            <a:softEdge rad="112500"/>
          </a:effectLst>
        </p:spPr>
      </p:pic>
      <p:sp>
        <p:nvSpPr>
          <p:cNvPr id="6" name="Подзаголовок 2"/>
          <p:cNvSpPr txBox="1">
            <a:spLocks/>
          </p:cNvSpPr>
          <p:nvPr/>
        </p:nvSpPr>
        <p:spPr>
          <a:xfrm>
            <a:off x="-214346" y="5500702"/>
            <a:ext cx="9358346" cy="1512168"/>
          </a:xfrm>
          <a:prstGeom prst="rect">
            <a:avLst/>
          </a:prstGeom>
        </p:spPr>
        <p:txBody>
          <a:bodyPr vert="horz" lIns="91440" tIns="45720" rIns="91440" bIns="45720" rtlCol="0">
            <a:noAutofit/>
          </a:bodyPr>
          <a:lstStyle/>
          <a:p>
            <a:pPr marL="342900" lvl="0" indent="15875" algn="just"/>
            <a:r>
              <a:rPr lang="ru-RU" b="1" dirty="0" err="1" smtClean="0">
                <a:ln w="1905"/>
                <a:solidFill>
                  <a:srgbClr val="FFFF00"/>
                </a:solidFill>
                <a:latin typeface="Rubius" pitchFamily="2" charset="0"/>
              </a:rPr>
              <a:t>Ұлытау өңіріндегі шоғырланған ескерткіштердің басым</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бөлігі Шыңғыс </a:t>
            </a:r>
            <a:r>
              <a:rPr lang="ru-RU" b="1" dirty="0" smtClean="0">
                <a:ln w="1905"/>
                <a:solidFill>
                  <a:srgbClr val="FFFF00"/>
                </a:solidFill>
                <a:latin typeface="Rubius" pitchFamily="2" charset="0"/>
              </a:rPr>
              <a:t>хан </a:t>
            </a:r>
            <a:r>
              <a:rPr lang="ru-RU" b="1" dirty="0" err="1" smtClean="0">
                <a:ln w="1905"/>
                <a:solidFill>
                  <a:srgbClr val="FFFF00"/>
                </a:solidFill>
                <a:latin typeface="Rubius" pitchFamily="2" charset="0"/>
              </a:rPr>
              <a:t>дәуірімен байланысты</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екені</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айғақ</a:t>
            </a:r>
            <a:r>
              <a:rPr lang="ru-RU" b="1" dirty="0" smtClean="0">
                <a:ln w="1905"/>
                <a:solidFill>
                  <a:srgbClr val="FFFF00"/>
                </a:solidFill>
                <a:latin typeface="Rubius" pitchFamily="2" charset="0"/>
              </a:rPr>
              <a:t>.Мазар </a:t>
            </a:r>
            <a:r>
              <a:rPr lang="ru-RU" b="1" dirty="0" err="1" smtClean="0">
                <a:ln w="1905"/>
                <a:solidFill>
                  <a:srgbClr val="FFFF00"/>
                </a:solidFill>
                <a:latin typeface="Rubius" pitchFamily="2" charset="0"/>
              </a:rPr>
              <a:t>Шыңғысханның үлкен ұлы Жошыға арнап</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қойылған</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Аңыз бойынша</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Жошыны</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аң аулап</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жүргенде  құлан шайнап</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өлтірген десе</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енді</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бір</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аңыз бойынша</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оның беделінен</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сескенген</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әкесі Жошыны</a:t>
            </a:r>
            <a:r>
              <a:rPr lang="ru-RU" b="1" dirty="0" smtClean="0">
                <a:ln w="1905"/>
                <a:solidFill>
                  <a:srgbClr val="FFFF00"/>
                </a:solidFill>
                <a:latin typeface="Rubius" pitchFamily="2" charset="0"/>
              </a:rPr>
              <a:t> </a:t>
            </a:r>
            <a:r>
              <a:rPr lang="ru-RU" b="1" dirty="0" err="1" smtClean="0">
                <a:ln w="1905"/>
                <a:solidFill>
                  <a:srgbClr val="FFFF00"/>
                </a:solidFill>
                <a:latin typeface="Rubius" pitchFamily="2" charset="0"/>
              </a:rPr>
              <a:t>әдейі өлтірткен деседі</a:t>
            </a:r>
            <a:r>
              <a:rPr lang="ru-RU" b="1" dirty="0" smtClean="0">
                <a:ln w="1905"/>
                <a:solidFill>
                  <a:srgbClr val="FFFF00"/>
                </a:solidFill>
                <a:latin typeface="Rubius" pitchFamily="2" charset="0"/>
              </a:rPr>
              <a:t>.</a:t>
            </a:r>
          </a:p>
        </p:txBody>
      </p:sp>
      <p:sp>
        <p:nvSpPr>
          <p:cNvPr id="8" name="Прямоугольник 7"/>
          <p:cNvSpPr/>
          <p:nvPr/>
        </p:nvSpPr>
        <p:spPr>
          <a:xfrm>
            <a:off x="214282" y="142852"/>
            <a:ext cx="5219762" cy="1015663"/>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kk-KZ" sz="6000" b="1" cap="all" dirty="0" smtClean="0">
                <a:ln w="0"/>
                <a:solidFill>
                  <a:srgbClr val="FFFF00"/>
                </a:solidFill>
                <a:effectLst>
                  <a:outerShdw blurRad="38100" dist="38100" dir="2700000" algn="tl">
                    <a:srgbClr val="000000">
                      <a:alpha val="43137"/>
                    </a:srgbClr>
                  </a:outerShdw>
                  <a:reflection blurRad="12700" stA="50000" endPos="50000" dist="5000" dir="5400000" sy="-100000" rotWithShape="0"/>
                </a:effectLst>
              </a:rPr>
              <a:t>Жошы хан </a:t>
            </a:r>
            <a:endParaRPr lang="ru-RU" sz="6000" b="1" cap="all" dirty="0">
              <a:ln w="0"/>
              <a:solidFill>
                <a:srgbClr val="FFFF00"/>
              </a:solidFill>
              <a:effectLst>
                <a:outerShdw blurRad="38100" dist="38100" dir="2700000" algn="tl">
                  <a:srgbClr val="000000">
                    <a:alpha val="43137"/>
                  </a:srgbClr>
                </a:outerShdw>
                <a:reflection blurRad="12700" stA="50000" endPos="50000" dist="5000" dir="5400000" sy="-100000" rotWithShape="0"/>
              </a:effectLst>
            </a:endParaRPr>
          </a:p>
        </p:txBody>
      </p:sp>
    </p:spTree>
  </p:cSld>
  <p:clrMapOvr>
    <a:masterClrMapping/>
  </p:clrMapOvr>
  <p:transition advTm="34445"/>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00_2453.JPG"/>
          <p:cNvPicPr>
            <a:picLocks noGrp="1" noChangeAspect="1"/>
          </p:cNvPicPr>
          <p:nvPr>
            <p:ph idx="1"/>
          </p:nvPr>
        </p:nvPicPr>
        <p:blipFill>
          <a:blip r:embed="rId2">
            <a:lum contrast="30000"/>
          </a:blip>
          <a:stretch>
            <a:fillRect/>
          </a:stretch>
        </p:blipFill>
        <p:spPr>
          <a:xfrm>
            <a:off x="0" y="0"/>
            <a:ext cx="9144000" cy="6858000"/>
          </a:xfrm>
        </p:spPr>
      </p:pic>
      <p:sp>
        <p:nvSpPr>
          <p:cNvPr id="5" name="Подзаголовок 2"/>
          <p:cNvSpPr txBox="1">
            <a:spLocks/>
          </p:cNvSpPr>
          <p:nvPr/>
        </p:nvSpPr>
        <p:spPr>
          <a:xfrm>
            <a:off x="0" y="5345832"/>
            <a:ext cx="9144000" cy="1512168"/>
          </a:xfrm>
          <a:prstGeom prst="rect">
            <a:avLst/>
          </a:prstGeom>
        </p:spPr>
        <p:txBody>
          <a:bodyPr vert="horz" lIns="91440" tIns="45720" rIns="91440" bIns="45720" rtlCol="0">
            <a:noAutofit/>
          </a:bodyPr>
          <a:lstStyle/>
          <a:p>
            <a:pPr marL="342900" lvl="0" indent="15875" algn="just"/>
            <a:r>
              <a:rPr lang="ru-RU" dirty="0" err="1" smtClean="0">
                <a:ln w="1905"/>
                <a:solidFill>
                  <a:srgbClr val="FFFF00"/>
                </a:solidFill>
                <a:effectLst>
                  <a:outerShdw blurRad="38100" dist="38100" dir="2700000" algn="tl">
                    <a:srgbClr val="000000">
                      <a:alpha val="43137"/>
                    </a:srgbClr>
                  </a:outerShdw>
                </a:effectLst>
                <a:latin typeface="Rubius" pitchFamily="2" charset="0"/>
              </a:rPr>
              <a:t>Басқамыр қалашығы-кешенді құрылыс.</a:t>
            </a:r>
            <a:r>
              <a:rPr lang="ru-RU" dirty="0" smtClean="0">
                <a:ln w="1905"/>
                <a:solidFill>
                  <a:srgbClr val="FFFF00"/>
                </a:solidFill>
                <a:effectLst>
                  <a:outerShdw blurRad="38100" dist="38100" dir="2700000" algn="tl">
                    <a:srgbClr val="000000">
                      <a:alpha val="43137"/>
                    </a:srgbClr>
                  </a:outerShdw>
                </a:effectLst>
                <a:latin typeface="Rubius" pitchFamily="2" charset="0"/>
              </a:rPr>
              <a:t> </a:t>
            </a:r>
            <a:r>
              <a:rPr lang="ru-RU" dirty="0" err="1" smtClean="0">
                <a:ln w="1905"/>
                <a:solidFill>
                  <a:srgbClr val="FFFF00"/>
                </a:solidFill>
                <a:effectLst>
                  <a:outerShdw blurRad="38100" dist="38100" dir="2700000" algn="tl">
                    <a:srgbClr val="000000">
                      <a:alpha val="43137"/>
                    </a:srgbClr>
                  </a:outerShdw>
                </a:effectLst>
                <a:latin typeface="Rubius" pitchFamily="2" charset="0"/>
              </a:rPr>
              <a:t>Қаланың орны</a:t>
            </a:r>
            <a:r>
              <a:rPr lang="ru-RU" dirty="0" smtClean="0">
                <a:ln w="1905"/>
                <a:solidFill>
                  <a:srgbClr val="FFFF00"/>
                </a:solidFill>
                <a:effectLst>
                  <a:outerShdw blurRad="38100" dist="38100" dir="2700000" algn="tl">
                    <a:srgbClr val="000000">
                      <a:alpha val="43137"/>
                    </a:srgbClr>
                  </a:outerShdw>
                </a:effectLst>
                <a:latin typeface="Rubius" pitchFamily="2" charset="0"/>
              </a:rPr>
              <a:t> </a:t>
            </a:r>
            <a:r>
              <a:rPr lang="ru-RU" dirty="0" err="1" smtClean="0">
                <a:ln w="1905"/>
                <a:solidFill>
                  <a:srgbClr val="FFFF00"/>
                </a:solidFill>
                <a:effectLst>
                  <a:outerShdw blurRad="38100" dist="38100" dir="2700000" algn="tl">
                    <a:srgbClr val="000000">
                      <a:alpha val="43137"/>
                    </a:srgbClr>
                  </a:outerShdw>
                </a:effectLst>
                <a:latin typeface="Rubius" pitchFamily="2" charset="0"/>
              </a:rPr>
              <a:t>төртбұрышты.</a:t>
            </a:r>
            <a:r>
              <a:rPr lang="ru-RU" dirty="0" smtClean="0">
                <a:ln w="1905"/>
                <a:solidFill>
                  <a:srgbClr val="FFFF00"/>
                </a:solidFill>
                <a:effectLst>
                  <a:outerShdw blurRad="38100" dist="38100" dir="2700000" algn="tl">
                    <a:srgbClr val="000000">
                      <a:alpha val="43137"/>
                    </a:srgbClr>
                  </a:outerShdw>
                </a:effectLst>
                <a:latin typeface="Rubius" pitchFamily="2" charset="0"/>
              </a:rPr>
              <a:t> </a:t>
            </a:r>
            <a:r>
              <a:rPr lang="ru-RU" dirty="0" err="1" smtClean="0">
                <a:ln w="1905"/>
                <a:solidFill>
                  <a:srgbClr val="FFFF00"/>
                </a:solidFill>
                <a:effectLst>
                  <a:outerShdw blurRad="38100" dist="38100" dir="2700000" algn="tl">
                    <a:srgbClr val="000000">
                      <a:alpha val="43137"/>
                    </a:srgbClr>
                  </a:outerShdw>
                </a:effectLst>
                <a:latin typeface="Rubius" pitchFamily="2" charset="0"/>
              </a:rPr>
              <a:t>Қабырғаларының </a:t>
            </a:r>
            <a:r>
              <a:rPr lang="ru-RU" dirty="0" smtClean="0">
                <a:ln w="1905"/>
                <a:solidFill>
                  <a:srgbClr val="FFFF00"/>
                </a:solidFill>
                <a:effectLst>
                  <a:outerShdw blurRad="38100" dist="38100" dir="2700000" algn="tl">
                    <a:srgbClr val="000000">
                      <a:alpha val="43137"/>
                    </a:srgbClr>
                  </a:outerShdw>
                </a:effectLst>
                <a:latin typeface="Rubius" pitchFamily="2" charset="0"/>
              </a:rPr>
              <a:t>(</a:t>
            </a:r>
            <a:r>
              <a:rPr lang="ru-RU" dirty="0" err="1" smtClean="0">
                <a:ln w="1905"/>
                <a:solidFill>
                  <a:srgbClr val="FFFF00"/>
                </a:solidFill>
                <a:effectLst>
                  <a:outerShdw blurRad="38100" dist="38100" dir="2700000" algn="tl">
                    <a:srgbClr val="000000">
                      <a:alpha val="43137"/>
                    </a:srgbClr>
                  </a:outerShdw>
                </a:effectLst>
                <a:latin typeface="Rubius" pitchFamily="2" charset="0"/>
              </a:rPr>
              <a:t>орны</a:t>
            </a:r>
            <a:r>
              <a:rPr lang="ru-RU" dirty="0" smtClean="0">
                <a:ln w="1905"/>
                <a:solidFill>
                  <a:srgbClr val="FFFF00"/>
                </a:solidFill>
                <a:effectLst>
                  <a:outerShdw blurRad="38100" dist="38100" dir="2700000" algn="tl">
                    <a:srgbClr val="000000">
                      <a:alpha val="43137"/>
                    </a:srgbClr>
                  </a:outerShdw>
                </a:effectLst>
                <a:latin typeface="Rubius" pitchFamily="2" charset="0"/>
              </a:rPr>
              <a:t>) </a:t>
            </a:r>
            <a:r>
              <a:rPr lang="ru-RU" dirty="0" err="1" smtClean="0">
                <a:ln w="1905"/>
                <a:solidFill>
                  <a:srgbClr val="FFFF00"/>
                </a:solidFill>
                <a:effectLst>
                  <a:outerShdw blurRad="38100" dist="38100" dir="2700000" algn="tl">
                    <a:srgbClr val="000000">
                      <a:alpha val="43137"/>
                    </a:srgbClr>
                  </a:outerShdw>
                </a:effectLst>
                <a:latin typeface="Rubius" pitchFamily="2" charset="0"/>
              </a:rPr>
              <a:t>ұзындығы </a:t>
            </a:r>
            <a:r>
              <a:rPr lang="ru-RU" dirty="0" smtClean="0">
                <a:ln w="1905"/>
                <a:solidFill>
                  <a:srgbClr val="FFFF00"/>
                </a:solidFill>
                <a:effectLst>
                  <a:outerShdw blurRad="38100" dist="38100" dir="2700000" algn="tl">
                    <a:srgbClr val="000000">
                      <a:alpha val="43137"/>
                    </a:srgbClr>
                  </a:outerShdw>
                </a:effectLst>
                <a:latin typeface="Rubius" pitchFamily="2" charset="0"/>
              </a:rPr>
              <a:t>80 </a:t>
            </a:r>
            <a:r>
              <a:rPr lang="ru-RU" dirty="0" err="1" smtClean="0">
                <a:ln w="1905"/>
                <a:solidFill>
                  <a:srgbClr val="FFFF00"/>
                </a:solidFill>
                <a:effectLst>
                  <a:outerShdw blurRad="38100" dist="38100" dir="2700000" algn="tl">
                    <a:srgbClr val="000000">
                      <a:alpha val="43137"/>
                    </a:srgbClr>
                  </a:outerShdw>
                </a:effectLst>
                <a:latin typeface="Rubius" pitchFamily="2" charset="0"/>
              </a:rPr>
              <a:t>метрге</a:t>
            </a:r>
            <a:r>
              <a:rPr lang="ru-RU" dirty="0" smtClean="0">
                <a:ln w="1905"/>
                <a:solidFill>
                  <a:srgbClr val="FFFF00"/>
                </a:solidFill>
                <a:effectLst>
                  <a:outerShdw blurRad="38100" dist="38100" dir="2700000" algn="tl">
                    <a:srgbClr val="000000">
                      <a:alpha val="43137"/>
                    </a:srgbClr>
                  </a:outerShdw>
                </a:effectLst>
                <a:latin typeface="Rubius" pitchFamily="2" charset="0"/>
              </a:rPr>
              <a:t> </a:t>
            </a:r>
            <a:r>
              <a:rPr lang="ru-RU" dirty="0" err="1" smtClean="0">
                <a:ln w="1905"/>
                <a:solidFill>
                  <a:srgbClr val="FFFF00"/>
                </a:solidFill>
                <a:effectLst>
                  <a:outerShdw blurRad="38100" dist="38100" dir="2700000" algn="tl">
                    <a:srgbClr val="000000">
                      <a:alpha val="43137"/>
                    </a:srgbClr>
                  </a:outerShdw>
                </a:effectLst>
                <a:latin typeface="Rubius" pitchFamily="2" charset="0"/>
              </a:rPr>
              <a:t>жақын</a:t>
            </a:r>
            <a:r>
              <a:rPr lang="ru-RU" dirty="0" smtClean="0">
                <a:ln w="1905"/>
                <a:solidFill>
                  <a:srgbClr val="FFFF00"/>
                </a:solidFill>
                <a:effectLst>
                  <a:outerShdw blurRad="38100" dist="38100" dir="2700000" algn="tl">
                    <a:srgbClr val="000000">
                      <a:alpha val="43137"/>
                    </a:srgbClr>
                  </a:outerShdw>
                </a:effectLst>
                <a:latin typeface="Rubius" pitchFamily="2" charset="0"/>
              </a:rPr>
              <a:t>. Талдысай -  </a:t>
            </a:r>
            <a:r>
              <a:rPr lang="ru-RU" dirty="0" err="1" smtClean="0">
                <a:ln w="1905"/>
                <a:solidFill>
                  <a:srgbClr val="FFFF00"/>
                </a:solidFill>
                <a:effectLst>
                  <a:outerShdw blurRad="38100" dist="38100" dir="2700000" algn="tl">
                    <a:srgbClr val="000000">
                      <a:alpha val="43137"/>
                    </a:srgbClr>
                  </a:outerShdw>
                </a:effectLst>
                <a:latin typeface="Rubius" pitchFamily="2" charset="0"/>
              </a:rPr>
              <a:t>қонысы б.з.д</a:t>
            </a:r>
            <a:r>
              <a:rPr lang="ru-RU" dirty="0" smtClean="0">
                <a:ln w="1905"/>
                <a:solidFill>
                  <a:srgbClr val="FFFF00"/>
                </a:solidFill>
                <a:effectLst>
                  <a:outerShdw blurRad="38100" dist="38100" dir="2700000" algn="tl">
                    <a:srgbClr val="000000">
                      <a:alpha val="43137"/>
                    </a:srgbClr>
                  </a:outerShdw>
                </a:effectLst>
                <a:latin typeface="Rubius" pitchFamily="2" charset="0"/>
              </a:rPr>
              <a:t> 2 </a:t>
            </a:r>
            <a:r>
              <a:rPr lang="ru-RU" dirty="0" err="1" smtClean="0">
                <a:ln w="1905"/>
                <a:solidFill>
                  <a:srgbClr val="FFFF00"/>
                </a:solidFill>
                <a:effectLst>
                  <a:outerShdw blurRad="38100" dist="38100" dir="2700000" algn="tl">
                    <a:srgbClr val="000000">
                      <a:alpha val="43137"/>
                    </a:srgbClr>
                  </a:outerShdw>
                </a:effectLst>
                <a:latin typeface="Rubius" pitchFamily="2" charset="0"/>
              </a:rPr>
              <a:t>мың жылдықтың </a:t>
            </a:r>
            <a:r>
              <a:rPr lang="ru-RU" dirty="0" smtClean="0">
                <a:ln w="1905"/>
                <a:solidFill>
                  <a:srgbClr val="FFFF00"/>
                </a:solidFill>
                <a:effectLst>
                  <a:outerShdw blurRad="38100" dist="38100" dir="2700000" algn="tl">
                    <a:srgbClr val="000000">
                      <a:alpha val="43137"/>
                    </a:srgbClr>
                  </a:outerShdw>
                </a:effectLst>
                <a:latin typeface="Rubius" pitchFamily="2" charset="0"/>
              </a:rPr>
              <a:t>орта </a:t>
            </a:r>
            <a:r>
              <a:rPr lang="ru-RU" dirty="0" err="1" smtClean="0">
                <a:ln w="1905"/>
                <a:solidFill>
                  <a:srgbClr val="FFFF00"/>
                </a:solidFill>
                <a:effectLst>
                  <a:outerShdw blurRad="38100" dist="38100" dir="2700000" algn="tl">
                    <a:srgbClr val="000000">
                      <a:alpha val="43137"/>
                    </a:srgbClr>
                  </a:outerShdw>
                </a:effectLst>
                <a:latin typeface="Rubius" pitchFamily="2" charset="0"/>
              </a:rPr>
              <a:t>кезінде</a:t>
            </a:r>
            <a:r>
              <a:rPr lang="ru-RU" dirty="0" smtClean="0">
                <a:ln w="1905"/>
                <a:solidFill>
                  <a:srgbClr val="FFFF00"/>
                </a:solidFill>
                <a:effectLst>
                  <a:outerShdw blurRad="38100" dist="38100" dir="2700000" algn="tl">
                    <a:srgbClr val="000000">
                      <a:alpha val="43137"/>
                    </a:srgbClr>
                  </a:outerShdw>
                </a:effectLst>
                <a:latin typeface="Rubius" pitchFamily="2" charset="0"/>
              </a:rPr>
              <a:t> ел </a:t>
            </a:r>
            <a:r>
              <a:rPr lang="ru-RU" dirty="0" err="1" smtClean="0">
                <a:ln w="1905"/>
                <a:solidFill>
                  <a:srgbClr val="FFFF00"/>
                </a:solidFill>
                <a:effectLst>
                  <a:outerShdw blurRad="38100" dist="38100" dir="2700000" algn="tl">
                    <a:srgbClr val="000000">
                      <a:alpha val="43137"/>
                    </a:srgbClr>
                  </a:outerShdw>
                </a:effectLst>
                <a:latin typeface="Rubius" pitchFamily="2" charset="0"/>
              </a:rPr>
              <a:t>мекен</a:t>
            </a:r>
            <a:r>
              <a:rPr lang="ru-RU" dirty="0" smtClean="0">
                <a:ln w="1905"/>
                <a:solidFill>
                  <a:srgbClr val="FFFF00"/>
                </a:solidFill>
                <a:effectLst>
                  <a:outerShdw blurRad="38100" dist="38100" dir="2700000" algn="tl">
                    <a:srgbClr val="000000">
                      <a:alpha val="43137"/>
                    </a:srgbClr>
                  </a:outerShdw>
                </a:effectLst>
                <a:latin typeface="Rubius" pitchFamily="2" charset="0"/>
              </a:rPr>
              <a:t> </a:t>
            </a:r>
            <a:r>
              <a:rPr lang="ru-RU" dirty="0" err="1" smtClean="0">
                <a:ln w="1905"/>
                <a:solidFill>
                  <a:srgbClr val="FFFF00"/>
                </a:solidFill>
                <a:effectLst>
                  <a:outerShdw blurRad="38100" dist="38100" dir="2700000" algn="tl">
                    <a:srgbClr val="000000">
                      <a:alpha val="43137"/>
                    </a:srgbClr>
                  </a:outerShdw>
                </a:effectLst>
                <a:latin typeface="Rubius" pitchFamily="2" charset="0"/>
              </a:rPr>
              <a:t>еткен</a:t>
            </a:r>
            <a:r>
              <a:rPr lang="ru-RU" dirty="0" smtClean="0">
                <a:ln w="1905"/>
                <a:solidFill>
                  <a:srgbClr val="FFFF00"/>
                </a:solidFill>
                <a:effectLst>
                  <a:outerShdw blurRad="38100" dist="38100" dir="2700000" algn="tl">
                    <a:srgbClr val="000000">
                      <a:alpha val="43137"/>
                    </a:srgbClr>
                  </a:outerShdw>
                </a:effectLst>
                <a:latin typeface="Rubius" pitchFamily="2" charset="0"/>
              </a:rPr>
              <a:t> </a:t>
            </a:r>
            <a:r>
              <a:rPr lang="ru-RU" dirty="0" err="1" smtClean="0">
                <a:ln w="1905"/>
                <a:solidFill>
                  <a:srgbClr val="FFFF00"/>
                </a:solidFill>
                <a:effectLst>
                  <a:outerShdw blurRad="38100" dist="38100" dir="2700000" algn="tl">
                    <a:srgbClr val="000000">
                      <a:alpha val="43137"/>
                    </a:srgbClr>
                  </a:outerShdw>
                </a:effectLst>
                <a:latin typeface="Rubius" pitchFamily="2" charset="0"/>
              </a:rPr>
              <a:t>орын</a:t>
            </a:r>
            <a:r>
              <a:rPr lang="ru-RU" dirty="0" smtClean="0">
                <a:ln w="1905"/>
                <a:solidFill>
                  <a:srgbClr val="FFFF00"/>
                </a:solidFill>
                <a:effectLst>
                  <a:outerShdw blurRad="38100" dist="38100" dir="2700000" algn="tl">
                    <a:srgbClr val="000000">
                      <a:alpha val="43137"/>
                    </a:srgbClr>
                  </a:outerShdw>
                </a:effectLst>
                <a:latin typeface="Rubius" pitchFamily="2" charset="0"/>
              </a:rPr>
              <a:t>, </a:t>
            </a:r>
            <a:r>
              <a:rPr lang="ru-RU" dirty="0" err="1" smtClean="0">
                <a:ln w="1905"/>
                <a:solidFill>
                  <a:srgbClr val="FFFF00"/>
                </a:solidFill>
                <a:effectLst>
                  <a:outerShdw blurRad="38100" dist="38100" dir="2700000" algn="tl">
                    <a:srgbClr val="000000">
                      <a:alpha val="43137"/>
                    </a:srgbClr>
                  </a:outerShdw>
                </a:effectLst>
                <a:latin typeface="Rubius" pitchFamily="2" charset="0"/>
              </a:rPr>
              <a:t>яғни қола дәуірінің ескерткіші</a:t>
            </a:r>
            <a:r>
              <a:rPr lang="ru-RU" dirty="0" smtClean="0">
                <a:ln w="1905"/>
                <a:solidFill>
                  <a:srgbClr val="FFFF00"/>
                </a:solidFill>
                <a:effectLst>
                  <a:outerShdw blurRad="38100" dist="38100" dir="2700000" algn="tl">
                    <a:srgbClr val="000000">
                      <a:alpha val="43137"/>
                    </a:srgbClr>
                  </a:outerShdw>
                </a:effectLst>
                <a:latin typeface="Rubius" pitchFamily="2" charset="0"/>
              </a:rPr>
              <a:t>. Талдысай </a:t>
            </a:r>
            <a:r>
              <a:rPr lang="ru-RU" dirty="0" err="1" smtClean="0">
                <a:ln w="1905"/>
                <a:solidFill>
                  <a:srgbClr val="FFFF00"/>
                </a:solidFill>
                <a:effectLst>
                  <a:outerShdw blurRad="38100" dist="38100" dir="2700000" algn="tl">
                    <a:srgbClr val="000000">
                      <a:alpha val="43137"/>
                    </a:srgbClr>
                  </a:outerShdw>
                </a:effectLst>
                <a:latin typeface="Rubius" pitchFamily="2" charset="0"/>
              </a:rPr>
              <a:t>қонысында </a:t>
            </a:r>
            <a:r>
              <a:rPr lang="ru-RU" dirty="0" smtClean="0">
                <a:ln w="1905"/>
                <a:solidFill>
                  <a:srgbClr val="FFFF00"/>
                </a:solidFill>
                <a:effectLst>
                  <a:outerShdw blurRad="38100" dist="38100" dir="2700000" algn="tl">
                    <a:srgbClr val="000000">
                      <a:alpha val="43137"/>
                    </a:srgbClr>
                  </a:outerShdw>
                </a:effectLst>
                <a:latin typeface="Rubius" pitchFamily="2" charset="0"/>
              </a:rPr>
              <a:t>мыс </a:t>
            </a:r>
            <a:r>
              <a:rPr lang="ru-RU" dirty="0" err="1" smtClean="0">
                <a:ln w="1905"/>
                <a:solidFill>
                  <a:srgbClr val="FFFF00"/>
                </a:solidFill>
                <a:effectLst>
                  <a:outerShdw blurRad="38100" dist="38100" dir="2700000" algn="tl">
                    <a:srgbClr val="000000">
                      <a:alpha val="43137"/>
                    </a:srgbClr>
                  </a:outerShdw>
                </a:effectLst>
                <a:latin typeface="Rubius" pitchFamily="2" charset="0"/>
              </a:rPr>
              <a:t>балқытқан пештерінің табылуы</a:t>
            </a:r>
            <a:r>
              <a:rPr lang="ru-RU" dirty="0" smtClean="0">
                <a:ln w="1905"/>
                <a:solidFill>
                  <a:srgbClr val="FFFF00"/>
                </a:solidFill>
                <a:effectLst>
                  <a:outerShdw blurRad="38100" dist="38100" dir="2700000" algn="tl">
                    <a:srgbClr val="000000">
                      <a:alpha val="43137"/>
                    </a:srgbClr>
                  </a:outerShdw>
                </a:effectLst>
                <a:latin typeface="Rubius" pitchFamily="2" charset="0"/>
              </a:rPr>
              <a:t> </a:t>
            </a:r>
            <a:r>
              <a:rPr lang="ru-RU" dirty="0" err="1" smtClean="0">
                <a:ln w="1905"/>
                <a:solidFill>
                  <a:srgbClr val="FFFF00"/>
                </a:solidFill>
                <a:effectLst>
                  <a:outerShdw blurRad="38100" dist="38100" dir="2700000" algn="tl">
                    <a:srgbClr val="000000">
                      <a:alpha val="43137"/>
                    </a:srgbClr>
                  </a:outerShdw>
                </a:effectLst>
                <a:latin typeface="Rubius" pitchFamily="2" charset="0"/>
              </a:rPr>
              <a:t>қоныстың металлургтер</a:t>
            </a:r>
            <a:r>
              <a:rPr lang="ru-RU" dirty="0" smtClean="0">
                <a:ln w="1905"/>
                <a:solidFill>
                  <a:srgbClr val="FFFF00"/>
                </a:solidFill>
                <a:effectLst>
                  <a:outerShdw blurRad="38100" dist="38100" dir="2700000" algn="tl">
                    <a:srgbClr val="000000">
                      <a:alpha val="43137"/>
                    </a:srgbClr>
                  </a:outerShdw>
                </a:effectLst>
                <a:latin typeface="Rubius" pitchFamily="2" charset="0"/>
              </a:rPr>
              <a:t> </a:t>
            </a:r>
            <a:r>
              <a:rPr lang="ru-RU" dirty="0" err="1" smtClean="0">
                <a:ln w="1905"/>
                <a:solidFill>
                  <a:srgbClr val="FFFF00"/>
                </a:solidFill>
                <a:effectLst>
                  <a:outerShdw blurRad="38100" dist="38100" dir="2700000" algn="tl">
                    <a:srgbClr val="000000">
                      <a:alpha val="43137"/>
                    </a:srgbClr>
                  </a:outerShdw>
                </a:effectLst>
                <a:latin typeface="Rubius" pitchFamily="2" charset="0"/>
              </a:rPr>
              <a:t>ескерткіші</a:t>
            </a:r>
            <a:r>
              <a:rPr lang="ru-RU" dirty="0" smtClean="0">
                <a:ln w="1905"/>
                <a:solidFill>
                  <a:srgbClr val="FFFF00"/>
                </a:solidFill>
                <a:effectLst>
                  <a:outerShdw blurRad="38100" dist="38100" dir="2700000" algn="tl">
                    <a:srgbClr val="000000">
                      <a:alpha val="43137"/>
                    </a:srgbClr>
                  </a:outerShdw>
                </a:effectLst>
                <a:latin typeface="Rubius" pitchFamily="2" charset="0"/>
              </a:rPr>
              <a:t> </a:t>
            </a:r>
            <a:r>
              <a:rPr lang="ru-RU" dirty="0" err="1" smtClean="0">
                <a:ln w="1905"/>
                <a:solidFill>
                  <a:srgbClr val="FFFF00"/>
                </a:solidFill>
                <a:effectLst>
                  <a:outerShdw blurRad="38100" dist="38100" dir="2700000" algn="tl">
                    <a:srgbClr val="000000">
                      <a:alpha val="43137"/>
                    </a:srgbClr>
                  </a:outerShdw>
                </a:effectLst>
                <a:latin typeface="Rubius" pitchFamily="2" charset="0"/>
              </a:rPr>
              <a:t>екенін</a:t>
            </a:r>
            <a:r>
              <a:rPr lang="ru-RU" dirty="0" smtClean="0">
                <a:ln w="1905"/>
                <a:solidFill>
                  <a:srgbClr val="FFFF00"/>
                </a:solidFill>
                <a:effectLst>
                  <a:outerShdw blurRad="38100" dist="38100" dir="2700000" algn="tl">
                    <a:srgbClr val="000000">
                      <a:alpha val="43137"/>
                    </a:srgbClr>
                  </a:outerShdw>
                </a:effectLst>
                <a:latin typeface="Rubius" pitchFamily="2" charset="0"/>
              </a:rPr>
              <a:t> </a:t>
            </a:r>
            <a:r>
              <a:rPr lang="ru-RU" dirty="0" err="1" smtClean="0">
                <a:ln w="1905"/>
                <a:solidFill>
                  <a:srgbClr val="FFFF00"/>
                </a:solidFill>
                <a:effectLst>
                  <a:outerShdw blurRad="38100" dist="38100" dir="2700000" algn="tl">
                    <a:srgbClr val="000000">
                      <a:alpha val="43137"/>
                    </a:srgbClr>
                  </a:outerShdw>
                </a:effectLst>
                <a:latin typeface="Rubius" pitchFamily="2" charset="0"/>
              </a:rPr>
              <a:t>дәлелдеді</a:t>
            </a:r>
            <a:r>
              <a:rPr lang="ru-RU" dirty="0" smtClean="0">
                <a:ln w="1905"/>
                <a:solidFill>
                  <a:srgbClr val="FFFF00"/>
                </a:solidFill>
                <a:effectLst>
                  <a:outerShdw blurRad="38100" dist="38100" dir="2700000" algn="tl">
                    <a:srgbClr val="000000">
                      <a:alpha val="43137"/>
                    </a:srgbClr>
                  </a:outerShdw>
                </a:effectLst>
                <a:latin typeface="Rubius" pitchFamily="2" charset="0"/>
              </a:rPr>
              <a:t>. </a:t>
            </a:r>
            <a:endParaRPr kumimoji="0" lang="ru-RU" i="0" u="none" strike="noStrike" kern="1200" cap="none" spc="0" normalizeH="0" baseline="0" noProof="0" dirty="0" smtClean="0">
              <a:ln w="1905"/>
              <a:solidFill>
                <a:srgbClr val="FFFF00"/>
              </a:solidFill>
              <a:effectLst>
                <a:outerShdw blurRad="38100" dist="38100" dir="2700000" algn="tl">
                  <a:srgbClr val="000000">
                    <a:alpha val="43137"/>
                  </a:srgbClr>
                </a:outerShdw>
              </a:effectLst>
              <a:uLnTx/>
              <a:uFillTx/>
              <a:latin typeface="Rubius" pitchFamily="2" charset="0"/>
              <a:ea typeface="+mn-ea"/>
              <a:cs typeface="+mn-cs"/>
            </a:endParaRPr>
          </a:p>
        </p:txBody>
      </p:sp>
      <p:sp>
        <p:nvSpPr>
          <p:cNvPr id="6" name="Прямоугольник 5"/>
          <p:cNvSpPr/>
          <p:nvPr/>
        </p:nvSpPr>
        <p:spPr>
          <a:xfrm>
            <a:off x="214282" y="214290"/>
            <a:ext cx="7358105" cy="1015663"/>
          </a:xfrm>
          <a:prstGeom prst="rect">
            <a:avLst/>
          </a:prstGeom>
        </p:spPr>
        <p:txBody>
          <a:bodyPr wrap="none">
            <a:prstTxWarp prst="textSlantUp">
              <a:avLst/>
            </a:prstTxWarp>
            <a:spAutoFit/>
          </a:bodyPr>
          <a:lstStyle/>
          <a:p>
            <a:r>
              <a:rPr lang="kk-KZ" sz="6000" b="1" i="1" dirty="0" smtClean="0">
                <a:solidFill>
                  <a:srgbClr val="3399FF"/>
                </a:solidFill>
                <a:effectLst>
                  <a:outerShdw blurRad="38100" dist="38100" dir="2700000" algn="tl">
                    <a:srgbClr val="000000">
                      <a:alpha val="43137"/>
                    </a:srgbClr>
                  </a:outerShdw>
                </a:effectLst>
              </a:rPr>
              <a:t>Басқамыр қалашығы</a:t>
            </a:r>
            <a:endParaRPr lang="ru-RU" sz="6000" b="1" dirty="0">
              <a:solidFill>
                <a:srgbClr val="3399FF"/>
              </a:solidFill>
              <a:effectLst>
                <a:outerShdw blurRad="38100" dist="38100" dir="2700000" algn="tl">
                  <a:srgbClr val="000000">
                    <a:alpha val="43137"/>
                  </a:srgbClr>
                </a:outerShdw>
              </a:effectLst>
            </a:endParaRPr>
          </a:p>
        </p:txBody>
      </p:sp>
    </p:spTree>
  </p:cSld>
  <p:clrMapOvr>
    <a:masterClrMapping/>
  </p:clrMapOvr>
  <p:transition advTm="36895"/>
  <p:timing>
    <p:tnLst>
      <p:par>
        <p:cTn id="1" dur="indefinite" restart="never" nodeType="tmRoot"/>
      </p:par>
    </p:tnLst>
  </p:timing>
</p:sld>
</file>

<file path=ppt/theme/theme1.xml><?xml version="1.0" encoding="utf-8"?>
<a:theme xmlns:a="http://schemas.openxmlformats.org/drawingml/2006/main" name="Тема Office">
  <a:themeElements>
    <a:clrScheme name="Другая 7">
      <a:dk1>
        <a:sysClr val="windowText" lastClr="000000"/>
      </a:dk1>
      <a:lt1>
        <a:sysClr val="window" lastClr="E1E1E1"/>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A0000"/>
      </a:hlink>
      <a:folHlink>
        <a:srgbClr val="FAC08F"/>
      </a:folHlink>
    </a:clrScheme>
    <a:fontScheme name="Другая 1">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E1E1E1"/>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1129</TotalTime>
  <Words>1063</Words>
  <Application>Microsoft Office PowerPoint</Application>
  <PresentationFormat>Экран (4:3)</PresentationFormat>
  <Paragraphs>50</Paragraphs>
  <Slides>16</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Rubius</vt:lpstr>
      <vt:lpstr>Times New Roman</vt:lpstr>
      <vt:lpstr>Calibri</vt:lpstr>
      <vt:lpstr>Тема Office</vt:lpstr>
      <vt:lpstr>Слайд 1</vt:lpstr>
      <vt:lpstr>Тарихтың куәгері-Ұлытау </vt:lpstr>
      <vt:lpstr>Слайд 3</vt:lpstr>
      <vt:lpstr>Ұлытау ауданының кескін-картасы</vt:lpstr>
      <vt:lpstr>. </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vector>
  </TitlesOfParts>
  <Company>МАОУ лицей №21</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Сказочные</dc:title>
  <dc:creator>Ранько Елена</dc:creator>
  <cp:lastModifiedBy>Gamer</cp:lastModifiedBy>
  <cp:revision>105</cp:revision>
  <dcterms:created xsi:type="dcterms:W3CDTF">2015-04-19T15:51:03Z</dcterms:created>
  <dcterms:modified xsi:type="dcterms:W3CDTF">2016-08-01T04:28:56Z</dcterms:modified>
</cp:coreProperties>
</file>