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7" r:id="rId3"/>
    <p:sldId id="270" r:id="rId4"/>
    <p:sldId id="277" r:id="rId5"/>
    <p:sldId id="297" r:id="rId6"/>
    <p:sldId id="288" r:id="rId7"/>
    <p:sldId id="284" r:id="rId8"/>
    <p:sldId id="300" r:id="rId9"/>
    <p:sldId id="290" r:id="rId10"/>
    <p:sldId id="293" r:id="rId11"/>
    <p:sldId id="303" r:id="rId12"/>
    <p:sldId id="301" r:id="rId13"/>
    <p:sldId id="279" r:id="rId14"/>
    <p:sldId id="280" r:id="rId15"/>
    <p:sldId id="281" r:id="rId16"/>
    <p:sldId id="305" r:id="rId17"/>
    <p:sldId id="294" r:id="rId18"/>
    <p:sldId id="302" r:id="rId19"/>
    <p:sldId id="276"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60"/>
  </p:normalViewPr>
  <p:slideViewPr>
    <p:cSldViewPr>
      <p:cViewPr>
        <p:scale>
          <a:sx n="100" d="100"/>
          <a:sy n="100" d="100"/>
        </p:scale>
        <p:origin x="-984"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8567A98-745F-4F06-B273-77C3D462B3CB}" type="datetimeFigureOut">
              <a:rPr lang="ru-RU"/>
              <a:pPr>
                <a:defRPr/>
              </a:pPr>
              <a:t>10.09.2016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B16874A-9E46-47F2-9740-88CCD547C606}"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DB16874A-9E46-47F2-9740-88CCD547C606}" type="slidenum">
              <a:rPr lang="ru-RU" smtClean="0"/>
              <a:pPr>
                <a:defRPr/>
              </a:pPr>
              <a:t>10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DB16874A-9E46-47F2-9740-88CCD547C606}" type="slidenum">
              <a:rPr lang="ru-RU" smtClean="0"/>
              <a:pPr>
                <a:defRPr/>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8059817-1FEA-41A5-8615-32CAC9C90293}" type="datetimeFigureOut">
              <a:rPr lang="ru-RU"/>
              <a:pPr>
                <a:defRPr/>
              </a:pPr>
              <a:t>10.09.2016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E45BAD1-55F3-4F13-BE3B-C1C7E95BA76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7ECAA89-E01A-46F0-A453-2FF48C4F4842}" type="datetimeFigureOut">
              <a:rPr lang="ru-RU"/>
              <a:pPr>
                <a:defRPr/>
              </a:pPr>
              <a:t>10.09.2016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1622DC6-1E62-4976-A2C4-12CAFD56E35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33A9824-CD37-4A1E-A0F4-B3204909B64A}" type="datetimeFigureOut">
              <a:rPr lang="ru-RU"/>
              <a:pPr>
                <a:defRPr/>
              </a:pPr>
              <a:t>10.09.2016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8AE4EA7-F968-4AB6-8683-19AB9AF10ED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ECE28FB-0886-4B40-A459-A7C2F56B099D}" type="datetimeFigureOut">
              <a:rPr lang="ru-RU"/>
              <a:pPr>
                <a:defRPr/>
              </a:pPr>
              <a:t>10.09.2016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1EBCC2A-16C1-4671-A30F-9E305E59329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C1016BC-0103-494E-944E-F959E016F853}" type="datetimeFigureOut">
              <a:rPr lang="ru-RU"/>
              <a:pPr>
                <a:defRPr/>
              </a:pPr>
              <a:t>10.09.2016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F38BF29-BD87-4762-A9DD-8656FCE55C4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CC4B159-4415-42AE-9EAC-405A6E117D2A}" type="datetimeFigureOut">
              <a:rPr lang="ru-RU"/>
              <a:pPr>
                <a:defRPr/>
              </a:pPr>
              <a:t>10.09.2016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8BF09C0-FB99-45FB-8222-1C44E9ADECA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1C6ADA3-6B30-465A-BC87-60A63BE55A7E}" type="datetimeFigureOut">
              <a:rPr lang="ru-RU"/>
              <a:pPr>
                <a:defRPr/>
              </a:pPr>
              <a:t>10.09.2016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E841B43-51ED-4776-BC5B-5B5D969A00B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B55E992-FC72-42A3-9EF8-BE4F2B49E6A4}" type="datetimeFigureOut">
              <a:rPr lang="ru-RU"/>
              <a:pPr>
                <a:defRPr/>
              </a:pPr>
              <a:t>10.09.2016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9B268A3-B69E-4DF9-85E9-6F17538416C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F11563B-4F3D-4912-988A-45A9B69F18A5}" type="datetimeFigureOut">
              <a:rPr lang="ru-RU"/>
              <a:pPr>
                <a:defRPr/>
              </a:pPr>
              <a:t>10.09.2016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5F258F7-FA7D-4B9E-9A44-EECA039BB83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C0E6A23-30F4-4EA8-9DAC-94D798F2E54E}" type="datetimeFigureOut">
              <a:rPr lang="ru-RU"/>
              <a:pPr>
                <a:defRPr/>
              </a:pPr>
              <a:t>10.09.2016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5BFC977-FD03-486E-9227-9CC36934D95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8E1F8D9-9307-4DA5-8E70-79B244195B25}" type="datetimeFigureOut">
              <a:rPr lang="ru-RU"/>
              <a:pPr>
                <a:defRPr/>
              </a:pPr>
              <a:t>10.09.2016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1E76BFE-55E1-4812-AC53-EADB6FAC9A5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10BBD94-CE93-4ED6-91D1-4C2516230E86}" type="datetimeFigureOut">
              <a:rPr lang="ru-RU"/>
              <a:pPr>
                <a:defRPr/>
              </a:pPr>
              <a:t>10.09.2016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7F4CECC-67D1-4658-B04B-9B78C427F12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7225" y="928688"/>
            <a:ext cx="7643866" cy="3024187"/>
          </a:xfrm>
        </p:spPr>
        <p:txBody>
          <a:bodyPr rtlCol="0">
            <a:normAutofit/>
          </a:bodyPr>
          <a:lstStyle/>
          <a:p>
            <a:pPr fontAlgn="auto">
              <a:spcAft>
                <a:spcPts val="0"/>
              </a:spcAft>
              <a:defRPr/>
            </a:pPr>
            <a:r>
              <a:rPr lang="kk-KZ" b="1" i="1" dirty="0" smtClean="0">
                <a:effectLst>
                  <a:outerShdw blurRad="38100" dist="38100" dir="2700000" algn="tl">
                    <a:srgbClr val="000000">
                      <a:alpha val="43137"/>
                    </a:srgbClr>
                  </a:outerShdw>
                </a:effectLst>
                <a:latin typeface="Times New Roman" pitchFamily="18" charset="0"/>
                <a:cs typeface="Times New Roman" pitchFamily="18" charset="0"/>
              </a:rPr>
              <a:t>Ауылым алтын бесігім</a:t>
            </a:r>
            <a:br>
              <a:rPr lang="kk-KZ" b="1" i="1" dirty="0" smtClean="0">
                <a:effectLst>
                  <a:outerShdw blurRad="38100" dist="38100" dir="2700000" algn="tl">
                    <a:srgbClr val="000000">
                      <a:alpha val="43137"/>
                    </a:srgbClr>
                  </a:outerShdw>
                </a:effectLst>
                <a:latin typeface="Times New Roman" pitchFamily="18" charset="0"/>
                <a:cs typeface="Times New Roman" pitchFamily="18" charset="0"/>
              </a:rPr>
            </a:br>
            <a:r>
              <a:rPr lang="kk-KZ" sz="2800" b="1" i="1" dirty="0" smtClean="0">
                <a:effectLst>
                  <a:outerShdw blurRad="38100" dist="38100" dir="2700000" algn="tl">
                    <a:srgbClr val="000000">
                      <a:alpha val="43137"/>
                    </a:srgbClr>
                  </a:outerShdw>
                </a:effectLst>
                <a:latin typeface="Times New Roman" pitchFamily="18" charset="0"/>
                <a:cs typeface="Times New Roman" pitchFamily="18" charset="0"/>
              </a:rPr>
              <a:t>(туған өлке туралы слайд-презентация)</a:t>
            </a:r>
            <a:endParaRPr lang="ru-RU" sz="28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одзаголовок 3"/>
          <p:cNvSpPr>
            <a:spLocks noGrp="1"/>
          </p:cNvSpPr>
          <p:nvPr>
            <p:ph type="subTitle" idx="1"/>
          </p:nvPr>
        </p:nvSpPr>
        <p:spPr>
          <a:xfrm>
            <a:off x="2571736" y="4500563"/>
            <a:ext cx="5143536" cy="1368425"/>
          </a:xfrm>
        </p:spPr>
        <p:txBody>
          <a:bodyPr rtlCol="0">
            <a:normAutofit fontScale="77500" lnSpcReduction="20000"/>
          </a:bodyPr>
          <a:lstStyle/>
          <a:p>
            <a:pPr fontAlgn="auto">
              <a:spcAft>
                <a:spcPts val="0"/>
              </a:spcAft>
              <a:buFont typeface="Arial" pitchFamily="34" charset="0"/>
              <a:buNone/>
              <a:defRPr/>
            </a:pPr>
            <a:r>
              <a:rPr lang="kk-KZ" b="1" dirty="0" smtClean="0">
                <a:solidFill>
                  <a:schemeClr val="tx1"/>
                </a:solidFill>
                <a:latin typeface="Times New Roman" pitchFamily="18" charset="0"/>
                <a:cs typeface="Times New Roman" pitchFamily="18" charset="0"/>
              </a:rPr>
              <a:t>Орындаған: 5-сынып оқушысы </a:t>
            </a:r>
          </a:p>
          <a:p>
            <a:pPr fontAlgn="auto">
              <a:spcAft>
                <a:spcPts val="0"/>
              </a:spcAft>
              <a:buFont typeface="Arial" pitchFamily="34" charset="0"/>
              <a:buNone/>
              <a:defRPr/>
            </a:pPr>
            <a:r>
              <a:rPr lang="kk-KZ" b="1" dirty="0" smtClean="0">
                <a:solidFill>
                  <a:schemeClr val="tx1"/>
                </a:solidFill>
                <a:latin typeface="Times New Roman" pitchFamily="18" charset="0"/>
                <a:cs typeface="Times New Roman" pitchFamily="18" charset="0"/>
              </a:rPr>
              <a:t>              Елубай </a:t>
            </a:r>
            <a:r>
              <a:rPr lang="kk-KZ" b="1" dirty="0" smtClean="0">
                <a:solidFill>
                  <a:schemeClr val="tx1"/>
                </a:solidFill>
                <a:latin typeface="Times New Roman" pitchFamily="18" charset="0"/>
                <a:cs typeface="Times New Roman" pitchFamily="18" charset="0"/>
              </a:rPr>
              <a:t>Гаухар                                                             </a:t>
            </a:r>
            <a:r>
              <a:rPr lang="kk-KZ" b="1" dirty="0" smtClean="0">
                <a:solidFill>
                  <a:schemeClr val="tx1"/>
                </a:solidFill>
                <a:latin typeface="Times New Roman" pitchFamily="18" charset="0"/>
                <a:cs typeface="Times New Roman" pitchFamily="18" charset="0"/>
              </a:rPr>
              <a:t>                      </a:t>
            </a:r>
            <a:r>
              <a:rPr lang="kk-KZ" b="1" dirty="0" smtClean="0">
                <a:solidFill>
                  <a:schemeClr val="tx1"/>
                </a:solidFill>
                <a:latin typeface="Times New Roman" pitchFamily="18" charset="0"/>
                <a:cs typeface="Times New Roman" pitchFamily="18" charset="0"/>
              </a:rPr>
              <a:t>Ж</a:t>
            </a:r>
            <a:r>
              <a:rPr lang="kk-KZ" b="1" dirty="0" smtClean="0">
                <a:solidFill>
                  <a:schemeClr val="tx1"/>
                </a:solidFill>
                <a:latin typeface="Times New Roman" pitchFamily="18" charset="0"/>
                <a:cs typeface="Times New Roman" pitchFamily="18" charset="0"/>
              </a:rPr>
              <a:t>етекшісі:Халабаева </a:t>
            </a:r>
            <a:r>
              <a:rPr lang="kk-KZ" b="1" dirty="0" smtClean="0">
                <a:solidFill>
                  <a:schemeClr val="tx1"/>
                </a:solidFill>
                <a:latin typeface="Times New Roman" pitchFamily="18" charset="0"/>
                <a:cs typeface="Times New Roman" pitchFamily="18" charset="0"/>
              </a:rPr>
              <a:t>К.М.</a:t>
            </a:r>
            <a:endParaRPr lang="ru-RU" b="1" dirty="0">
              <a:solidFill>
                <a:schemeClr val="tx1"/>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48" y="857232"/>
            <a:ext cx="7972452" cy="5268931"/>
          </a:xfrm>
        </p:spPr>
        <p:txBody>
          <a:bodyPr/>
          <a:lstStyle/>
          <a:p>
            <a:endParaRPr lang="ru-RU" dirty="0"/>
          </a:p>
        </p:txBody>
      </p:sp>
      <p:pic>
        <p:nvPicPr>
          <p:cNvPr id="1026" name="Picture 2" descr="E:\20160505_105458.jpg"/>
          <p:cNvPicPr>
            <a:picLocks noChangeAspect="1" noChangeArrowheads="1"/>
          </p:cNvPicPr>
          <p:nvPr/>
        </p:nvPicPr>
        <p:blipFill>
          <a:blip r:embed="rId3"/>
          <a:srcRect/>
          <a:stretch>
            <a:fillRect/>
          </a:stretch>
        </p:blipFill>
        <p:spPr bwMode="auto">
          <a:xfrm rot="5400000">
            <a:off x="14609039" y="-5536494"/>
            <a:ext cx="12930279" cy="11858708"/>
          </a:xfrm>
          <a:prstGeom prst="rect">
            <a:avLst/>
          </a:prstGeom>
          <a:noFill/>
        </p:spPr>
      </p:pic>
      <p:pic>
        <p:nvPicPr>
          <p:cNvPr id="4" name="Рисунок 3" descr="D:\Remont\Desktop\ФОТО\огл\20140522_142943.jpg"/>
          <p:cNvPicPr/>
          <p:nvPr/>
        </p:nvPicPr>
        <p:blipFill>
          <a:blip r:embed="rId4" cstate="print"/>
          <a:srcRect/>
          <a:stretch>
            <a:fillRect/>
          </a:stretch>
        </p:blipFill>
        <p:spPr bwMode="auto">
          <a:xfrm>
            <a:off x="642910" y="857232"/>
            <a:ext cx="8072494" cy="5286412"/>
          </a:xfrm>
          <a:prstGeom prst="rect">
            <a:avLst/>
          </a:prstGeom>
          <a:noFill/>
          <a:ln w="9525">
            <a:noFill/>
            <a:miter lim="800000"/>
            <a:headEnd/>
            <a:tailEnd/>
          </a:ln>
        </p:spPr>
      </p:pic>
    </p:spTree>
  </p:cSld>
  <p:clrMapOvr>
    <a:masterClrMapping/>
  </p:clrMapOvr>
  <p:transition>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11882"/>
          </a:xfrm>
        </p:spPr>
        <p:txBody>
          <a:bodyPr/>
          <a:lstStyle/>
          <a:p>
            <a:endParaRPr lang="ru-RU" dirty="0"/>
          </a:p>
        </p:txBody>
      </p:sp>
      <p:pic>
        <p:nvPicPr>
          <p:cNvPr id="3" name="Рисунок 2" descr="C:\Users\User\AppData\Local\Microsoft\Windows\Temporary Internet Files\Content.Word\Рисунок (11).jpg"/>
          <p:cNvPicPr/>
          <p:nvPr/>
        </p:nvPicPr>
        <p:blipFill>
          <a:blip r:embed="rId2"/>
          <a:srcRect/>
          <a:stretch>
            <a:fillRect/>
          </a:stretch>
        </p:blipFill>
        <p:spPr bwMode="auto">
          <a:xfrm>
            <a:off x="357158" y="285728"/>
            <a:ext cx="8429684" cy="600079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54758"/>
          </a:xfrm>
        </p:spPr>
        <p:txBody>
          <a:bodyPr/>
          <a:lstStyle/>
          <a:p>
            <a:endParaRPr lang="ru-RU" dirty="0"/>
          </a:p>
        </p:txBody>
      </p:sp>
      <p:pic>
        <p:nvPicPr>
          <p:cNvPr id="4" name="Picture 2" descr="E:\20160505_105502.jpg"/>
          <p:cNvPicPr>
            <a:picLocks noChangeAspect="1" noChangeArrowheads="1"/>
          </p:cNvPicPr>
          <p:nvPr/>
        </p:nvPicPr>
        <p:blipFill>
          <a:blip r:embed="rId3"/>
          <a:srcRect/>
          <a:stretch>
            <a:fillRect/>
          </a:stretch>
        </p:blipFill>
        <p:spPr bwMode="auto">
          <a:xfrm rot="5400000">
            <a:off x="1857354" y="-71462"/>
            <a:ext cx="5786478" cy="6929485"/>
          </a:xfrm>
          <a:prstGeom prst="rect">
            <a:avLst/>
          </a:prstGeom>
          <a:noFill/>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sz="3200" b="1" dirty="0" smtClean="0">
                <a:latin typeface="Times New Roman" pitchFamily="18" charset="0"/>
                <a:cs typeface="Times New Roman" pitchFamily="18" charset="0"/>
              </a:rPr>
              <a:t>Ұлы отан соғысының ардагерлері</a:t>
            </a:r>
            <a:endParaRPr lang="ru-RU" sz="3200" dirty="0">
              <a:latin typeface="Times New Roman" pitchFamily="18" charset="0"/>
              <a:cs typeface="Times New Roman" pitchFamily="18" charset="0"/>
            </a:endParaRPr>
          </a:p>
        </p:txBody>
      </p:sp>
      <p:pic>
        <p:nvPicPr>
          <p:cNvPr id="5" name="Содержимое 4" descr="C:\Users\User\Documents\Scanned Documents\Рисунок (42).jpg"/>
          <p:cNvPicPr>
            <a:picLocks noGrp="1"/>
          </p:cNvPicPr>
          <p:nvPr>
            <p:ph sz="half" idx="1"/>
          </p:nvPr>
        </p:nvPicPr>
        <p:blipFill>
          <a:blip r:embed="rId2" cstate="print"/>
          <a:srcRect l="35871" t="15631" r="2012" b="24624"/>
          <a:stretch>
            <a:fillRect/>
          </a:stretch>
        </p:blipFill>
        <p:spPr bwMode="auto">
          <a:xfrm>
            <a:off x="714348" y="2437812"/>
            <a:ext cx="3571900" cy="3991583"/>
          </a:xfrm>
          <a:prstGeom prst="rect">
            <a:avLst/>
          </a:prstGeom>
          <a:noFill/>
          <a:ln w="9525">
            <a:noFill/>
            <a:miter lim="800000"/>
            <a:headEnd/>
            <a:tailEnd/>
          </a:ln>
          <a:scene3d>
            <a:camera prst="perspectiveRight"/>
            <a:lightRig rig="threePt" dir="t"/>
          </a:scene3d>
        </p:spPr>
      </p:pic>
      <p:pic>
        <p:nvPicPr>
          <p:cNvPr id="6" name="Содержимое 5" descr="C:\Users\User\AppData\Local\Microsoft\Windows\Temporary Internet Files\Content.Word\Рисунок (41).jpg"/>
          <p:cNvPicPr>
            <a:picLocks noGrp="1"/>
          </p:cNvPicPr>
          <p:nvPr>
            <p:ph sz="half" idx="2"/>
          </p:nvPr>
        </p:nvPicPr>
        <p:blipFill>
          <a:blip r:embed="rId3" cstate="print"/>
          <a:srcRect l="41739" t="941" b="32940"/>
          <a:stretch>
            <a:fillRect/>
          </a:stretch>
        </p:blipFill>
        <p:spPr bwMode="auto">
          <a:xfrm>
            <a:off x="5143504" y="2500306"/>
            <a:ext cx="3714776" cy="3929090"/>
          </a:xfrm>
          <a:prstGeom prst="rect">
            <a:avLst/>
          </a:prstGeom>
          <a:noFill/>
          <a:ln w="9525">
            <a:noFill/>
            <a:miter lim="800000"/>
            <a:headEnd/>
            <a:tailEnd/>
          </a:ln>
          <a:scene3d>
            <a:camera prst="perspectiveLeft"/>
            <a:lightRig rig="threePt" dir="t"/>
          </a:scene3d>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sz="3200" b="1" dirty="0" smtClean="0">
                <a:latin typeface="Times New Roman" pitchFamily="18" charset="0"/>
                <a:cs typeface="Times New Roman" pitchFamily="18" charset="0"/>
              </a:rPr>
              <a:t>Алғашқы тыңгерлер</a:t>
            </a:r>
            <a:endParaRPr lang="ru-RU" sz="3200" dirty="0">
              <a:latin typeface="Times New Roman" pitchFamily="18" charset="0"/>
              <a:cs typeface="Times New Roman" pitchFamily="18" charset="0"/>
            </a:endParaRPr>
          </a:p>
        </p:txBody>
      </p:sp>
      <p:pic>
        <p:nvPicPr>
          <p:cNvPr id="3" name="Рисунок 2" descr="C:\Users\User\AppData\Local\Microsoft\Windows\Temporary Internet Files\Content.Word\Рисунок (43).jpg"/>
          <p:cNvPicPr/>
          <p:nvPr/>
        </p:nvPicPr>
        <p:blipFill>
          <a:blip r:embed="rId2" cstate="print"/>
          <a:srcRect l="53072" t="52703" r="166" b="5406"/>
          <a:stretch>
            <a:fillRect/>
          </a:stretch>
        </p:blipFill>
        <p:spPr bwMode="auto">
          <a:xfrm>
            <a:off x="142844" y="3000372"/>
            <a:ext cx="2714644" cy="3500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perspectiveRight"/>
            <a:lightRig rig="threePt" dir="t"/>
          </a:scene3d>
        </p:spPr>
      </p:pic>
      <p:pic>
        <p:nvPicPr>
          <p:cNvPr id="4" name="Рисунок 3" descr="C:\Users\User\AppData\Local\Microsoft\Windows\Temporary Internet Files\Content.Word\Рисунок (25).jpg"/>
          <p:cNvPicPr/>
          <p:nvPr/>
        </p:nvPicPr>
        <p:blipFill>
          <a:blip r:embed="rId3" cstate="print"/>
          <a:srcRect/>
          <a:stretch>
            <a:fillRect/>
          </a:stretch>
        </p:blipFill>
        <p:spPr bwMode="auto">
          <a:xfrm>
            <a:off x="3214678" y="3000372"/>
            <a:ext cx="2786081" cy="3500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Рисунок 4" descr="C:\Users\User\AppData\Local\Microsoft\Windows\Temporary Internet Files\Content.Word\Рисунок (15).jpg"/>
          <p:cNvPicPr/>
          <p:nvPr/>
        </p:nvPicPr>
        <p:blipFill>
          <a:blip r:embed="rId4" cstate="print"/>
          <a:srcRect/>
          <a:stretch>
            <a:fillRect/>
          </a:stretch>
        </p:blipFill>
        <p:spPr bwMode="auto">
          <a:xfrm>
            <a:off x="6357950" y="3000372"/>
            <a:ext cx="2643206" cy="3500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perspectiveLeft"/>
            <a:lightRig rig="threePt" dir="t"/>
          </a:scene3d>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6050" y="0"/>
            <a:ext cx="4714908" cy="785794"/>
          </a:xfrm>
        </p:spPr>
        <p:txBody>
          <a:bodyPr/>
          <a:lstStyle/>
          <a:p>
            <a:r>
              <a:rPr lang="kk-KZ" sz="4400" dirty="0" smtClean="0">
                <a:latin typeface="Times New Roman" pitchFamily="18" charset="0"/>
                <a:cs typeface="Times New Roman" pitchFamily="18" charset="0"/>
              </a:rPr>
              <a:t>Еңбек ардагері</a:t>
            </a:r>
            <a:endParaRPr lang="ru-RU" sz="4400" dirty="0">
              <a:latin typeface="Times New Roman" pitchFamily="18" charset="0"/>
              <a:cs typeface="Times New Roman" pitchFamily="18" charset="0"/>
            </a:endParaRPr>
          </a:p>
        </p:txBody>
      </p:sp>
      <p:pic>
        <p:nvPicPr>
          <p:cNvPr id="5" name="Рисунок 4" descr="C:\Users\User\AppData\Local\Microsoft\Windows\Temporary Internet Files\Content.Word\Рисунок (55).jpg"/>
          <p:cNvPicPr/>
          <p:nvPr/>
        </p:nvPicPr>
        <p:blipFill>
          <a:blip r:embed="rId2"/>
          <a:srcRect/>
          <a:stretch>
            <a:fillRect/>
          </a:stretch>
        </p:blipFill>
        <p:spPr bwMode="auto">
          <a:xfrm>
            <a:off x="214282" y="714356"/>
            <a:ext cx="8715436" cy="5857916"/>
          </a:xfrm>
          <a:prstGeom prst="rect">
            <a:avLst/>
          </a:prstGeom>
          <a:noFill/>
          <a:ln w="9525">
            <a:noFill/>
            <a:miter lim="800000"/>
            <a:headEnd/>
            <a:tailEnd/>
          </a:ln>
          <a:effectLst>
            <a:glow rad="228600">
              <a:schemeClr val="accent6">
                <a:satMod val="175000"/>
                <a:alpha val="40000"/>
              </a:schemeClr>
            </a:glow>
            <a:softEdge rad="127000"/>
          </a:effectLst>
        </p:spPr>
      </p:pic>
    </p:spTree>
  </p:cSld>
  <p:clrMapOvr>
    <a:masterClrMapping/>
  </p:clrMapOvr>
  <p:transition>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69072"/>
          </a:xfrm>
        </p:spPr>
        <p:txBody>
          <a:bodyPr/>
          <a:lstStyle/>
          <a:p>
            <a:endParaRPr lang="ru-RU" dirty="0"/>
          </a:p>
        </p:txBody>
      </p:sp>
      <p:pic>
        <p:nvPicPr>
          <p:cNvPr id="3074" name="Picture 2" descr="C:\Users\User\Desktop\кура\20160504_104015.jpg"/>
          <p:cNvPicPr>
            <a:picLocks noChangeAspect="1" noChangeArrowheads="1"/>
          </p:cNvPicPr>
          <p:nvPr/>
        </p:nvPicPr>
        <p:blipFill>
          <a:blip r:embed="rId2" cstate="print"/>
          <a:srcRect/>
          <a:stretch>
            <a:fillRect/>
          </a:stretch>
        </p:blipFill>
        <p:spPr bwMode="auto">
          <a:xfrm>
            <a:off x="714348" y="500042"/>
            <a:ext cx="7786742" cy="585791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26196"/>
          </a:xfrm>
        </p:spPr>
        <p:txBody>
          <a:bodyPr/>
          <a:lstStyle/>
          <a:p>
            <a:r>
              <a:rPr lang="kk-KZ" sz="1600" dirty="0" smtClean="0"/>
              <a:t> </a:t>
            </a:r>
            <a:r>
              <a:rPr lang="ru-RU" sz="1600" dirty="0" smtClean="0"/>
              <a:t/>
            </a:r>
            <a:br>
              <a:rPr lang="ru-RU" sz="1600" dirty="0" smtClean="0"/>
            </a:br>
            <a:r>
              <a:rPr lang="kk-KZ" sz="1600" dirty="0" smtClean="0"/>
              <a:t>         </a:t>
            </a:r>
            <a:r>
              <a:rPr lang="kk-KZ" sz="2400" dirty="0" smtClean="0">
                <a:latin typeface="Times New Roman" pitchFamily="18" charset="0"/>
                <a:cs typeface="Times New Roman" pitchFamily="18" charset="0"/>
              </a:rPr>
              <a:t>Үлкен аталарымызбен сұхбаттасу арқылы ауылым жайлы көп мағлұматқа ие болдым.Келешекте ауылымыздың болашақ жастары және артындағы ізбасарлары үлкен ата-апаларымыз,аға-әпкелеріміз салып,осындай деңгейге жеткізген ауылымызды көркейтуге зор үлес қосуымыз керек.Маған бұл жобаны зерттегенде аталарымыздың берген баталарына қатты риза болдым.Өскенде өз ауылымның көркеюіне өз үлесімді қосамын. «Ауылымның гүлденгені-Қазақ елінің гүлденгені»-деп ойлаймын. «Туған жердей жер болмас-туған елдей ел болмас»-деп аталарымыз бекер айтпаған екен ғой.Сондықтан мен бүгін туған ауылым,елім,жерім туралы жырлағым келеді.Мен сіздерге өзімнің бір шумақ тақпағымды оқысам деймін.</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229600" cy="5715040"/>
          </a:xfrm>
        </p:spPr>
        <p:txBody>
          <a:bodyPr/>
          <a:lstStyle/>
          <a:p>
            <a:r>
              <a:rPr lang="kk-KZ" sz="3200" dirty="0" smtClean="0">
                <a:latin typeface="Times New Roman" pitchFamily="18" charset="0"/>
                <a:cs typeface="Times New Roman" pitchFamily="18" charset="0"/>
              </a:rPr>
              <a:t>О,туған өлкем!</a:t>
            </a:r>
            <a:br>
              <a:rPr lang="kk-KZ" sz="3200" dirty="0" smtClean="0">
                <a:latin typeface="Times New Roman" pitchFamily="18" charset="0"/>
                <a:cs typeface="Times New Roman" pitchFamily="18" charset="0"/>
              </a:rPr>
            </a:br>
            <a:r>
              <a:rPr lang="kk-KZ" sz="3200" dirty="0" smtClean="0">
                <a:latin typeface="Times New Roman" pitchFamily="18" charset="0"/>
                <a:cs typeface="Times New Roman" pitchFamily="18" charset="0"/>
              </a:rPr>
              <a:t>Тамашасың , көркемсің.</a:t>
            </a:r>
            <a:br>
              <a:rPr lang="kk-KZ" sz="3200" dirty="0" smtClean="0">
                <a:latin typeface="Times New Roman" pitchFamily="18" charset="0"/>
                <a:cs typeface="Times New Roman" pitchFamily="18" charset="0"/>
              </a:rPr>
            </a:br>
            <a:r>
              <a:rPr lang="kk-KZ" sz="3200" dirty="0" smtClean="0">
                <a:latin typeface="Times New Roman" pitchFamily="18" charset="0"/>
                <a:cs typeface="Times New Roman" pitchFamily="18" charset="0"/>
              </a:rPr>
              <a:t>Ғажайып боп жаратылған өлкемсің,</a:t>
            </a:r>
            <a:br>
              <a:rPr lang="kk-KZ" sz="3200" dirty="0" smtClean="0">
                <a:latin typeface="Times New Roman" pitchFamily="18" charset="0"/>
                <a:cs typeface="Times New Roman" pitchFamily="18" charset="0"/>
              </a:rPr>
            </a:br>
            <a:r>
              <a:rPr lang="kk-KZ" sz="3200" dirty="0" smtClean="0">
                <a:latin typeface="Times New Roman" pitchFamily="18" charset="0"/>
                <a:cs typeface="Times New Roman" pitchFamily="18" charset="0"/>
              </a:rPr>
              <a:t>Баурайыңда асыр салып ойнасам,</a:t>
            </a:r>
            <a:br>
              <a:rPr lang="kk-KZ" sz="3200" dirty="0" smtClean="0">
                <a:latin typeface="Times New Roman" pitchFamily="18" charset="0"/>
                <a:cs typeface="Times New Roman" pitchFamily="18" charset="0"/>
              </a:rPr>
            </a:br>
            <a:r>
              <a:rPr lang="kk-KZ" sz="3200" dirty="0" smtClean="0">
                <a:latin typeface="Times New Roman" pitchFamily="18" charset="0"/>
                <a:cs typeface="Times New Roman" pitchFamily="18" charset="0"/>
              </a:rPr>
              <a:t>Еш уақытта басылмайды-ау мауқым бір.</a:t>
            </a:r>
            <a:br>
              <a:rPr lang="kk-KZ"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857364"/>
            <a:ext cx="8229600" cy="1143000"/>
          </a:xfrm>
        </p:spPr>
        <p:txBody>
          <a:bodyPr/>
          <a:lstStyle/>
          <a:p>
            <a:r>
              <a:rPr lang="kk-KZ" sz="5400" b="1" dirty="0" smtClean="0"/>
              <a:t>Назарларыңызға рахмет!</a:t>
            </a:r>
            <a:endParaRPr lang="ru-RU" sz="5400" b="1" dirty="0"/>
          </a:p>
        </p:txBody>
      </p:sp>
    </p:spTree>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p:txBody>
          <a:bodyPr/>
          <a:lstStyle/>
          <a:p>
            <a:r>
              <a:rPr lang="kk-KZ" dirty="0" smtClean="0">
                <a:latin typeface="Times New Roman" pitchFamily="18" charset="0"/>
                <a:cs typeface="Times New Roman" pitchFamily="18" charset="0"/>
              </a:rPr>
              <a:t> Мақсаты </a:t>
            </a:r>
            <a:endParaRPr lang="ru-RU" dirty="0" smtClean="0">
              <a:latin typeface="Times New Roman" pitchFamily="18" charset="0"/>
              <a:cs typeface="Times New Roman" pitchFamily="18" charset="0"/>
            </a:endParaRPr>
          </a:p>
        </p:txBody>
      </p:sp>
      <p:sp>
        <p:nvSpPr>
          <p:cNvPr id="15362" name="Содержимое 2"/>
          <p:cNvSpPr>
            <a:spLocks noGrp="1"/>
          </p:cNvSpPr>
          <p:nvPr>
            <p:ph idx="1"/>
          </p:nvPr>
        </p:nvSpPr>
        <p:spPr>
          <a:xfrm>
            <a:off x="1142976" y="1600200"/>
            <a:ext cx="7000924" cy="4525963"/>
          </a:xfrm>
        </p:spPr>
        <p:txBody>
          <a:bodyPr/>
          <a:lstStyle/>
          <a:p>
            <a:r>
              <a:rPr lang="kk-KZ" dirty="0" smtClean="0">
                <a:latin typeface="Times New Roman" pitchFamily="18" charset="0"/>
                <a:cs typeface="Times New Roman" pitchFamily="18" charset="0"/>
              </a:rPr>
              <a:t>Ауылымыздың құрылуын оның жетістіктерін,осы ауылдан түлеп ұшқан аға-әпкелеріміз жайында толық мағлұмат білу.Ауылымның көркеюіне болашақта өз үлесімді қосу.</a:t>
            </a:r>
            <a:endParaRPr lang="ru-RU" dirty="0" smtClean="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kk-KZ" dirty="0" smtClean="0">
                <a:latin typeface="Times New Roman" pitchFamily="18" charset="0"/>
                <a:cs typeface="Times New Roman" pitchFamily="18" charset="0"/>
              </a:rPr>
              <a:t>Қарқаралы ауданының орталық бөлігінде орналасқан елді мекен Бүркітті ауылы. Қарқаралының шығысында ұзақ жылдар бойы Ақбекет атанған жалғыз үй тұрды. Бұл Талды өзенінің бойында орналасқан жалғыз бекет. </a:t>
            </a:r>
            <a:endParaRPr lang="ru-RU"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11882"/>
          </a:xfrm>
        </p:spPr>
        <p:txBody>
          <a:bodyPr/>
          <a:lstStyle/>
          <a:p>
            <a:endParaRPr lang="ru-RU" sz="1400" dirty="0"/>
          </a:p>
        </p:txBody>
      </p:sp>
      <p:pic>
        <p:nvPicPr>
          <p:cNvPr id="3" name="Рисунок 2" descr="C:\Users\User\Documents\Scanned Documents\Рисунок (3).jpg"/>
          <p:cNvPicPr/>
          <p:nvPr/>
        </p:nvPicPr>
        <p:blipFill>
          <a:blip r:embed="rId2" cstate="print"/>
          <a:srcRect/>
          <a:stretch>
            <a:fillRect/>
          </a:stretch>
        </p:blipFill>
        <p:spPr bwMode="auto">
          <a:xfrm>
            <a:off x="571472" y="0"/>
            <a:ext cx="8286808" cy="6858000"/>
          </a:xfrm>
          <a:prstGeom prst="rect">
            <a:avLst/>
          </a:prstGeom>
          <a:solidFill>
            <a:srgbClr val="92D050"/>
          </a:solidFill>
          <a:ln w="9525">
            <a:solidFill>
              <a:schemeClr val="accent2"/>
            </a:solidFill>
            <a:miter lim="800000"/>
            <a:headEnd/>
            <a:tailEnd/>
          </a:ln>
        </p:spPr>
      </p:pic>
    </p:spTree>
  </p:cSld>
  <p:clrMapOvr>
    <a:masterClrMapping/>
  </p:clrMapOvr>
  <p:transition>
    <p:cut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26196"/>
          </a:xfrm>
        </p:spPr>
        <p:txBody>
          <a:bodyPr/>
          <a:lstStyle/>
          <a:p>
            <a:r>
              <a:rPr lang="kk-KZ" sz="2000" dirty="0" smtClean="0">
                <a:latin typeface="Times New Roman" pitchFamily="18" charset="0"/>
                <a:cs typeface="Times New Roman" pitchFamily="18" charset="0"/>
              </a:rPr>
              <a:t>Менің ауылымның табиғаты көркем,тамаша,керемет!Мен ауылым туралы айтып жырлағым да,әндеткім де келеді.Мен Елубай Гаухар,          5-сынып оқушысымын.Қарағанды облысы,Қарқаралы ауданы,Бүркітті ауылында дүниеге келдім.Кішкентай кезімнен осы ауылымның таза ауасымен,хош иісі аңқыған гүлдердің иісімен,ауылымның ыстық түтінімен демалып келемін.Әр адамның өз ортасы,өз ауылы ыстық қой?!Менің ауылымда мәдениет үйі,мешіт,әкімшілік,саябақ бар.Ауылымыздың үстінен өтетін темір жол өткелі бар,сонымен қоса ауылымызды тоғыз жолдың торабында орналасқан деп айтуға болады.Күніне қалаға екі мезгіл автобус қатынайды.Ауылымыз Қарағанды-Қайнар үлкен тас жолында орналасқан.Ауылымыздың маңында Талды өзені ағып жатыр.Менің ауылымда достарым да көп.Олармен татумын.Ауылымның кешкі табиғаты мүлдем өзгеше.Алыстан шаңдарды көтеріп малдар өрістен келеді.Барлығы төлдеріне сүттерін толтырып ала келеді.Бұл көріністі анамыздың бізге дүкеннен тәттілерді әкелгеніне ұқсайды.Өзге ауылға қыдырып бара қалсам,туған ауылымды сағынамын.</a:t>
            </a:r>
            <a:endParaRPr lang="ru-RU" sz="2000" dirty="0">
              <a:latin typeface="Times New Roman" pitchFamily="18" charset="0"/>
              <a:cs typeface="Times New Roman" pitchFamily="18" charset="0"/>
            </a:endParaRPr>
          </a:p>
        </p:txBody>
      </p:sp>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6000792"/>
          </a:xfrm>
        </p:spPr>
        <p:txBody>
          <a:bodyPr/>
          <a:lstStyle/>
          <a:p>
            <a:r>
              <a:rPr lang="kk-KZ" sz="2400" dirty="0" smtClean="0">
                <a:latin typeface="Times New Roman" pitchFamily="18" charset="0"/>
                <a:cs typeface="Times New Roman" pitchFamily="18" charset="0"/>
              </a:rPr>
              <a:t>Д. Карасартов басшылық еткен кезде ауыл мәдениетіне көп көңіл бөлінсе, Д. Бурабаевтың  басшылығы  кезде ауыл эканомикасына және халықтың әлеуметтік тұрмысын жақсартуға ерекше көңіл бөлінді. Ауылды басқарған директорлар:  Ширинский, Баймағанбетов, Оспанов, Галиев, Денисенко, Уколов, Михайл Шаекин, Аукетаев, Қайдар Бурабаев, Әшірбеков, Карасартов Д, Асылханов Д.                     Рымбаев С, О.С.Қыстаубаев,қазіргі уақытта ауылымызды уақытша Чукаев Оразхан Мағауияұлы басқарып отыр.</a:t>
            </a:r>
            <a:r>
              <a:rPr lang="ru-RU" sz="2400" dirty="0" smtClean="0"/>
              <a:t/>
            </a:r>
            <a:br>
              <a:rPr lang="ru-RU" sz="2400" dirty="0" smtClean="0"/>
            </a:br>
            <a:endParaRPr lang="ru-RU" sz="2400" dirty="0"/>
          </a:p>
        </p:txBody>
      </p:sp>
    </p:spTree>
  </p:cSld>
  <p:clrMapOvr>
    <a:masterClrMapping/>
  </p:clrMapOvr>
  <p:transition>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Users\User\AppData\Local\Microsoft\Windows\Temporary Internet Files\Content.Word\Рисунок (2).jpg"/>
          <p:cNvPicPr/>
          <p:nvPr/>
        </p:nvPicPr>
        <p:blipFill>
          <a:blip r:embed="rId2"/>
          <a:srcRect/>
          <a:stretch>
            <a:fillRect/>
          </a:stretch>
        </p:blipFill>
        <p:spPr bwMode="auto">
          <a:xfrm>
            <a:off x="0" y="0"/>
            <a:ext cx="4857752" cy="3643314"/>
          </a:xfrm>
          <a:prstGeom prst="rect">
            <a:avLst/>
          </a:prstGeom>
          <a:noFill/>
          <a:ln w="9525">
            <a:noFill/>
            <a:miter lim="800000"/>
            <a:headEnd/>
            <a:tailEnd/>
          </a:ln>
          <a:effectLst/>
        </p:spPr>
      </p:pic>
      <p:pic>
        <p:nvPicPr>
          <p:cNvPr id="4" name="Рисунок 3" descr="C:\Users\User\Documents\Scanned Documents\Рисунок (40).jpg"/>
          <p:cNvPicPr/>
          <p:nvPr/>
        </p:nvPicPr>
        <p:blipFill>
          <a:blip r:embed="rId3" cstate="print"/>
          <a:srcRect/>
          <a:stretch>
            <a:fillRect/>
          </a:stretch>
        </p:blipFill>
        <p:spPr bwMode="auto">
          <a:xfrm rot="5400000">
            <a:off x="5179218" y="-321467"/>
            <a:ext cx="3643313" cy="4286249"/>
          </a:xfrm>
          <a:prstGeom prst="rect">
            <a:avLst/>
          </a:prstGeom>
          <a:ln>
            <a:noFill/>
          </a:ln>
          <a:effectLst>
            <a:softEdge rad="112500"/>
          </a:effectLst>
        </p:spPr>
      </p:pic>
      <p:pic>
        <p:nvPicPr>
          <p:cNvPr id="5" name="Рисунок 4" descr="D:\Remont\Desktop\ФОТО\огл\20140522_142346.jpg"/>
          <p:cNvPicPr/>
          <p:nvPr/>
        </p:nvPicPr>
        <p:blipFill>
          <a:blip r:embed="rId4" cstate="print"/>
          <a:srcRect r="-34" b="19786"/>
          <a:stretch>
            <a:fillRect/>
          </a:stretch>
        </p:blipFill>
        <p:spPr bwMode="auto">
          <a:xfrm>
            <a:off x="0" y="3643315"/>
            <a:ext cx="4857752" cy="3214686"/>
          </a:xfrm>
          <a:prstGeom prst="rect">
            <a:avLst/>
          </a:prstGeom>
          <a:noFill/>
          <a:ln w="9525">
            <a:noFill/>
            <a:miter lim="800000"/>
            <a:headEnd/>
            <a:tailEnd/>
          </a:ln>
        </p:spPr>
      </p:pic>
      <p:pic>
        <p:nvPicPr>
          <p:cNvPr id="6" name="Рисунок 5" descr="C:\Users\User\AppData\Local\Microsoft\Windows\Temporary Internet Files\Content.Word\Рисунок (11).jpg"/>
          <p:cNvPicPr/>
          <p:nvPr/>
        </p:nvPicPr>
        <p:blipFill>
          <a:blip r:embed="rId5"/>
          <a:srcRect/>
          <a:stretch>
            <a:fillRect/>
          </a:stretch>
        </p:blipFill>
        <p:spPr bwMode="auto">
          <a:xfrm>
            <a:off x="4857752" y="3643314"/>
            <a:ext cx="4286248" cy="3214686"/>
          </a:xfrm>
          <a:prstGeom prst="rect">
            <a:avLst/>
          </a:prstGeom>
          <a:noFill/>
          <a:ln w="9525">
            <a:noFill/>
            <a:miter lim="800000"/>
            <a:headEnd/>
            <a:tailEnd/>
          </a:ln>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sz="4000" dirty="0" smtClean="0"/>
              <a:t>Қырмандағы қызу еңбек.</a:t>
            </a:r>
            <a:endParaRPr lang="ru-RU" sz="4000" dirty="0"/>
          </a:p>
        </p:txBody>
      </p:sp>
      <p:pic>
        <p:nvPicPr>
          <p:cNvPr id="3" name="Рисунок 2" descr="C:\Users\User\AppData\Local\Microsoft\Windows\Temporary Internet Files\Content.Word\Рисунок (12).jpg"/>
          <p:cNvPicPr/>
          <p:nvPr/>
        </p:nvPicPr>
        <p:blipFill>
          <a:blip r:embed="rId2" cstate="print"/>
          <a:srcRect/>
          <a:stretch>
            <a:fillRect/>
          </a:stretch>
        </p:blipFill>
        <p:spPr bwMode="auto">
          <a:xfrm>
            <a:off x="1" y="1500174"/>
            <a:ext cx="9144000" cy="2786081"/>
          </a:xfrm>
          <a:prstGeom prst="rect">
            <a:avLst/>
          </a:prstGeom>
          <a:noFill/>
          <a:ln w="9525">
            <a:noFill/>
            <a:miter lim="800000"/>
            <a:headEnd/>
            <a:tailEnd/>
          </a:ln>
        </p:spPr>
      </p:pic>
      <p:pic>
        <p:nvPicPr>
          <p:cNvPr id="4" name="Рисунок 3" descr="C:\Users\User\AppData\Local\Microsoft\Windows\Temporary Internet Files\Content.Word\Рисунок (12).jpg"/>
          <p:cNvPicPr/>
          <p:nvPr/>
        </p:nvPicPr>
        <p:blipFill>
          <a:blip r:embed="rId3" cstate="print"/>
          <a:srcRect/>
          <a:stretch>
            <a:fillRect/>
          </a:stretch>
        </p:blipFill>
        <p:spPr bwMode="auto">
          <a:xfrm>
            <a:off x="0" y="4286256"/>
            <a:ext cx="9144000" cy="2571744"/>
          </a:xfrm>
          <a:prstGeom prst="rect">
            <a:avLst/>
          </a:prstGeom>
          <a:noFill/>
          <a:ln w="9525">
            <a:noFill/>
            <a:miter lim="800000"/>
            <a:headEnd/>
            <a:tailEnd/>
          </a:ln>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83320"/>
          </a:xfrm>
        </p:spPr>
        <p:txBody>
          <a:bodyPr/>
          <a:lstStyle/>
          <a:p>
            <a:r>
              <a:rPr lang="kk-KZ" sz="2800" dirty="0" smtClean="0">
                <a:latin typeface="Times New Roman" pitchFamily="18" charset="0"/>
                <a:cs typeface="Times New Roman" pitchFamily="18" charset="0"/>
              </a:rPr>
              <a:t>Мен осы ауылым жайында ізденіп зерттегенімнің арқасында көп мағлұматтарға ие болдым.Біздің ауылымыз 1956 жылы Қырғызия совхозы болып іргетасы қаланды.Қырғызстаннан құрылысшылар келіп жұмыс жасағандықтан Қырғызия болып аталды.Бертін келе қайтадан бұрынғы Бүркітті атауын алдық.Мен ауылым жайлы көп білгім келгендіктен ауылымыздың бұрынғы тұрғындары үлкен аталарымызбен сұхбаттастым.</a:t>
            </a:r>
            <a:endParaRPr lang="ru-RU" sz="2800" dirty="0">
              <a:latin typeface="Times New Roman" pitchFamily="18" charset="0"/>
              <a:cs typeface="Times New Roman" pitchFamily="18" charset="0"/>
            </a:endParaRPr>
          </a:p>
        </p:txBody>
      </p:sp>
    </p:spTree>
  </p:cSld>
  <p:clrMapOvr>
    <a:masterClrMapping/>
  </p:clrMapOvr>
  <p:transition>
    <p:pull dir="u"/>
  </p:transition>
</p:sld>
</file>

<file path=ppt/theme/theme1.xml><?xml version="1.0" encoding="utf-8"?>
<a:theme xmlns:a="http://schemas.openxmlformats.org/drawingml/2006/main" name="Тема Office">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456</TotalTime>
  <Words>308</Words>
  <Application>Microsoft Office PowerPoint</Application>
  <PresentationFormat>Экран (4:3)</PresentationFormat>
  <Paragraphs>18</Paragraphs>
  <Slides>19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Ауылым алтын бесігім (туған өлке туралы слайд-презентация)</vt:lpstr>
      <vt:lpstr> Мақсаты </vt:lpstr>
      <vt:lpstr>Слайд 3</vt:lpstr>
      <vt:lpstr>Слайд 4</vt:lpstr>
      <vt:lpstr>Менің ауылымның табиғаты көркем,тамаша,керемет!Мен ауылым туралы айтып жырлағым да,әндеткім де келеді.Мен Елубай Гаухар,          5-сынып оқушысымын.Қарағанды облысы,Қарқаралы ауданы,Бүркітті ауылында дүниеге келдім.Кішкентай кезімнен осы ауылымның таза ауасымен,хош иісі аңқыған гүлдердің иісімен,ауылымның ыстық түтінімен демалып келемін.Әр адамның өз ортасы,өз ауылы ыстық қой?!Менің ауылымда мәдениет үйі,мешіт,әкімшілік,саябақ бар.Ауылымыздың үстінен өтетін темір жол өткелі бар,сонымен қоса ауылымызды тоғыз жолдың торабында орналасқан деп айтуға болады.Күніне қалаға екі мезгіл автобус қатынайды.Ауылымыз Қарағанды-Қайнар үлкен тас жолында орналасқан.Ауылымыздың маңында Талды өзені ағып жатыр.Менің ауылымда достарым да көп.Олармен татумын.Ауылымның кешкі табиғаты мүлдем өзгеше.Алыстан шаңдарды көтеріп малдар өрістен келеді.Барлығы төлдеріне сүттерін толтырып ала келеді.Бұл көріністі анамыздың бізге дүкеннен тәттілерді әкелгеніне ұқсайды.Өзге ауылға қыдырып бара қалсам,туған ауылымды сағынамын.</vt:lpstr>
      <vt:lpstr>Д. Карасартов басшылық еткен кезде ауыл мәдениетіне көп көңіл бөлінсе, Д. Бурабаевтың  басшылығы  кезде ауыл эканомикасына және халықтың әлеуметтік тұрмысын жақсартуға ерекше көңіл бөлінді. Ауылды басқарған директорлар:  Ширинский, Баймағанбетов, Оспанов, Галиев, Денисенко, Уколов, Михайл Шаекин, Аукетаев, Қайдар Бурабаев, Әшірбеков, Карасартов Д, Асылханов Д.                     Рымбаев С, О.С.Қыстаубаев,қазіргі уақытта ауылымызды уақытша Чукаев Оразхан Мағауияұлы басқарып отыр. </vt:lpstr>
      <vt:lpstr>Слайд 7</vt:lpstr>
      <vt:lpstr>Қырмандағы қызу еңбек.</vt:lpstr>
      <vt:lpstr>Мен осы ауылым жайында ізденіп зерттегенімнің арқасында көп мағлұматтарға ие болдым.Біздің ауылымыз 1956 жылы Қырғызия совхозы болып іргетасы қаланды.Қырғызстаннан құрылысшылар келіп жұмыс жасағандықтан Қырғызия болып аталды.Бертін келе қайтадан бұрынғы Бүркітті атауын алдық.Мен ауылым жайлы көп білгім келгендіктен ауылымыздың бұрынғы тұрғындары үлкен аталарымызбен сұхбаттастым.</vt:lpstr>
      <vt:lpstr>Слайд 10</vt:lpstr>
      <vt:lpstr>Слайд 11</vt:lpstr>
      <vt:lpstr>Слайд 12</vt:lpstr>
      <vt:lpstr>Ұлы отан соғысының ардагерлері</vt:lpstr>
      <vt:lpstr>Алғашқы тыңгерлер</vt:lpstr>
      <vt:lpstr>Еңбек ардагері</vt:lpstr>
      <vt:lpstr>Слайд 16</vt:lpstr>
      <vt:lpstr>           Үлкен аталарымызбен сұхбаттасу арқылы ауылым жайлы көп мағлұматқа ие болдым.Келешекте ауылымыздың болашақ жастары және артындағы ізбасарлары үлкен ата-апаларымыз,аға-әпкелеріміз салып,осындай деңгейге жеткізген ауылымызды көркейтуге зор үлес қосуымыз керек.Маған бұл жобаны зерттегенде аталарымыздың берген баталарына қатты риза болдым.Өскенде өз ауылымның көркеюіне өз үлесімді қосамын. «Ауылымның гүлденгені-Қазақ елінің гүлденгені»-деп ойлаймын. «Туған жердей жер болмас-туған елдей ел болмас»-деп аталарымыз бекер айтпаған екен ғой.Сондықтан мен бүгін туған ауылым,елім,жерім туралы жырлағым келеді.Мен сіздерге өзімнің бір шумақ тақпағымды оқысам деймін. </vt:lpstr>
      <vt:lpstr>О,туған өлкем! Тамашасың , көркемсің. Ғажайып боп жаратылған өлкемсің, Баурайыңда асыр салып ойнасам, Еш уақытта басылмайды-ау мауқым бір. </vt:lpstr>
      <vt:lpstr>Назарларыңызға рахмет!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Егістік алқаптарындағы астық өнімінің төмендеу себептерін анықтау</dc:title>
  <dc:creator>1</dc:creator>
  <cp:lastModifiedBy>User</cp:lastModifiedBy>
  <cp:revision>52</cp:revision>
  <dcterms:created xsi:type="dcterms:W3CDTF">2016-03-16T09:37:20Z</dcterms:created>
  <dcterms:modified xsi:type="dcterms:W3CDTF">2016-09-09T18:53:05Z</dcterms:modified>
</cp:coreProperties>
</file>